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91" r:id="rId3"/>
    <p:sldId id="302" r:id="rId4"/>
    <p:sldId id="300" r:id="rId5"/>
    <p:sldId id="301" r:id="rId6"/>
    <p:sldId id="295" r:id="rId7"/>
    <p:sldId id="270" r:id="rId8"/>
    <p:sldId id="299" r:id="rId9"/>
    <p:sldId id="263" r:id="rId10"/>
    <p:sldId id="290" r:id="rId11"/>
    <p:sldId id="298" r:id="rId12"/>
    <p:sldId id="297" r:id="rId13"/>
    <p:sldId id="304" r:id="rId14"/>
    <p:sldId id="276" r:id="rId15"/>
    <p:sldId id="303"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31"/>
    <a:srgbClr val="168AA5"/>
    <a:srgbClr val="3698AE"/>
    <a:srgbClr val="128AA4"/>
    <a:srgbClr val="0BC85C"/>
    <a:srgbClr val="FF9D15"/>
    <a:srgbClr val="00C3B0"/>
    <a:srgbClr val="FFCC00"/>
    <a:srgbClr val="FFE120"/>
    <a:srgbClr val="005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69" autoAdjust="0"/>
  </p:normalViewPr>
  <p:slideViewPr>
    <p:cSldViewPr snapToGrid="0">
      <p:cViewPr varScale="1">
        <p:scale>
          <a:sx n="69" d="100"/>
          <a:sy n="69" d="100"/>
        </p:scale>
        <p:origin x="5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2">
                    <a:lumMod val="75000"/>
                  </a:schemeClr>
                </a:solidFill>
                <a:latin typeface="Arial" panose="020B0604020202020204" pitchFamily="34" charset="0"/>
                <a:ea typeface="+mn-ea"/>
                <a:cs typeface="+mn-cs"/>
              </a:defRPr>
            </a:pPr>
            <a:r>
              <a:rPr lang="en-GB" sz="900" b="1">
                <a:solidFill>
                  <a:schemeClr val="tx2">
                    <a:lumMod val="75000"/>
                  </a:schemeClr>
                </a:solidFill>
              </a:rPr>
              <a:t>Screening sessions</a:t>
            </a:r>
            <a:r>
              <a:rPr lang="en-GB" sz="900" b="1" baseline="0">
                <a:solidFill>
                  <a:schemeClr val="tx2">
                    <a:lumMod val="75000"/>
                  </a:schemeClr>
                </a:solidFill>
              </a:rPr>
              <a:t> in different population groups and positivity rates</a:t>
            </a:r>
            <a:endParaRPr lang="en-GB" sz="900" b="1">
              <a:solidFill>
                <a:schemeClr val="tx2">
                  <a:lumMod val="75000"/>
                </a:schemeClr>
              </a:solidFill>
            </a:endParaRPr>
          </a:p>
        </c:rich>
      </c:tx>
      <c:layout>
        <c:manualLayout>
          <c:xMode val="edge"/>
          <c:yMode val="edge"/>
          <c:x val="0.29865693617566097"/>
          <c:y val="4.2462830813036159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2">
                  <a:lumMod val="7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0.10129966947135771"/>
          <c:y val="0.17880805696662402"/>
          <c:w val="0.80286336307874184"/>
          <c:h val="0.36214094173767353"/>
        </c:manualLayout>
      </c:layout>
      <c:barChart>
        <c:barDir val="col"/>
        <c:grouping val="clustered"/>
        <c:varyColors val="0"/>
        <c:ser>
          <c:idx val="0"/>
          <c:order val="0"/>
          <c:tx>
            <c:strRef>
              <c:f>Sheet1!$B$1</c:f>
              <c:strCache>
                <c:ptCount val="1"/>
                <c:pt idx="0">
                  <c:v># of tests</c:v>
                </c:pt>
              </c:strCache>
            </c:strRef>
          </c:tx>
          <c:spPr>
            <a:solidFill>
              <a:schemeClr val="accent1"/>
            </a:solidFill>
            <a:ln>
              <a:noFill/>
            </a:ln>
            <a:effectLst/>
          </c:spPr>
          <c:invertIfNegative val="0"/>
          <c:dLbls>
            <c:delete val="1"/>
          </c:dLbls>
          <c:cat>
            <c:strRef>
              <c:f>Sheet1!$A$2:$A$12</c:f>
              <c:strCache>
                <c:ptCount val="11"/>
                <c:pt idx="0">
                  <c:v>Inpatient</c:v>
                </c:pt>
                <c:pt idx="1">
                  <c:v>Outpatient</c:v>
                </c:pt>
                <c:pt idx="2">
                  <c:v>Blood donations</c:v>
                </c:pt>
                <c:pt idx="3">
                  <c:v>Antenatal care</c:v>
                </c:pt>
                <c:pt idx="4">
                  <c:v>Harm Reduction Network</c:v>
                </c:pt>
                <c:pt idx="5">
                  <c:v>Recruits</c:v>
                </c:pt>
                <c:pt idx="6">
                  <c:v>Prisons</c:v>
                </c:pt>
                <c:pt idx="7">
                  <c:v>PLHIV</c:v>
                </c:pt>
                <c:pt idx="8">
                  <c:v>TB patients</c:v>
                </c:pt>
                <c:pt idx="9">
                  <c:v>Hemodialysis</c:v>
                </c:pt>
                <c:pt idx="10">
                  <c:v>Hemophilia</c:v>
                </c:pt>
              </c:strCache>
            </c:strRef>
          </c:cat>
          <c:val>
            <c:numRef>
              <c:f>Sheet1!$B$2:$B$12</c:f>
              <c:numCache>
                <c:formatCode>General</c:formatCode>
                <c:ptCount val="11"/>
                <c:pt idx="0">
                  <c:v>362527</c:v>
                </c:pt>
                <c:pt idx="1">
                  <c:v>337870</c:v>
                </c:pt>
                <c:pt idx="2">
                  <c:v>234773</c:v>
                </c:pt>
                <c:pt idx="3">
                  <c:v>71599</c:v>
                </c:pt>
                <c:pt idx="4">
                  <c:v>45095</c:v>
                </c:pt>
                <c:pt idx="5">
                  <c:v>18198</c:v>
                </c:pt>
                <c:pt idx="6">
                  <c:v>16846</c:v>
                </c:pt>
                <c:pt idx="7">
                  <c:v>5053</c:v>
                </c:pt>
                <c:pt idx="8">
                  <c:v>1778</c:v>
                </c:pt>
                <c:pt idx="9">
                  <c:v>1490</c:v>
                </c:pt>
                <c:pt idx="10">
                  <c:v>258</c:v>
                </c:pt>
              </c:numCache>
            </c:numRef>
          </c:val>
          <c:extLst>
            <c:ext xmlns:c16="http://schemas.microsoft.com/office/drawing/2014/chart" uri="{C3380CC4-5D6E-409C-BE32-E72D297353CC}">
              <c16:uniqueId val="{00000000-CD9A-4092-9C47-6DBB25AD91C0}"/>
            </c:ext>
          </c:extLst>
        </c:ser>
        <c:dLbls>
          <c:showLegendKey val="0"/>
          <c:showVal val="1"/>
          <c:showCatName val="0"/>
          <c:showSerName val="0"/>
          <c:showPercent val="0"/>
          <c:showBubbleSize val="0"/>
        </c:dLbls>
        <c:gapWidth val="219"/>
        <c:overlap val="-27"/>
        <c:axId val="-898173632"/>
        <c:axId val="-898179616"/>
      </c:barChart>
      <c:scatterChart>
        <c:scatterStyle val="lineMarker"/>
        <c:varyColors val="0"/>
        <c:ser>
          <c:idx val="1"/>
          <c:order val="1"/>
          <c:tx>
            <c:strRef>
              <c:f>Sheet1!$C$1</c:f>
              <c:strCache>
                <c:ptCount val="1"/>
                <c:pt idx="0">
                  <c:v>% Positive</c:v>
                </c:pt>
              </c:strCache>
            </c:strRef>
          </c:tx>
          <c:spPr>
            <a:ln w="25400" cap="rnd">
              <a:noFill/>
              <a:round/>
            </a:ln>
            <a:effectLst/>
          </c:spPr>
          <c:marker>
            <c:symbol val="circle"/>
            <c:size val="5"/>
            <c:spPr>
              <a:solidFill>
                <a:schemeClr val="accent2"/>
              </a:solidFill>
              <a:ln w="22225">
                <a:solidFill>
                  <a:schemeClr val="accent2"/>
                </a:solidFill>
              </a:ln>
              <a:effectLst/>
            </c:spPr>
          </c:marker>
          <c:dLbls>
            <c:dLbl>
              <c:idx val="10"/>
              <c:layout>
                <c:manualLayout>
                  <c:x val="-7.1568153549392442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9A-4092-9C47-6DBB25AD91C0}"/>
                </c:ext>
              </c:extLst>
            </c:dLbl>
            <c:spPr>
              <a:noFill/>
              <a:ln>
                <a:noFill/>
              </a:ln>
              <a:effectLst/>
            </c:spPr>
            <c:txPr>
              <a:bodyPr rot="0" spcFirstLastPara="1" vertOverflow="ellipsis" vert="horz" wrap="square" anchor="ctr" anchorCtr="1"/>
              <a:lstStyle/>
              <a:p>
                <a:pPr>
                  <a:defRPr sz="900" b="1" i="0" u="none" strike="noStrike" kern="1200" baseline="0">
                    <a:solidFill>
                      <a:schemeClr val="accent2">
                        <a:lumMod val="7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Sheet1!$A$2:$A$12</c:f>
              <c:strCache>
                <c:ptCount val="11"/>
                <c:pt idx="0">
                  <c:v>Inpatient</c:v>
                </c:pt>
                <c:pt idx="1">
                  <c:v>Outpatient</c:v>
                </c:pt>
                <c:pt idx="2">
                  <c:v>Blood donations</c:v>
                </c:pt>
                <c:pt idx="3">
                  <c:v>Antenatal care</c:v>
                </c:pt>
                <c:pt idx="4">
                  <c:v>Harm Reduction Network</c:v>
                </c:pt>
                <c:pt idx="5">
                  <c:v>Recruits</c:v>
                </c:pt>
                <c:pt idx="6">
                  <c:v>Prisons</c:v>
                </c:pt>
                <c:pt idx="7">
                  <c:v>PLHIV</c:v>
                </c:pt>
                <c:pt idx="8">
                  <c:v>TB patients</c:v>
                </c:pt>
                <c:pt idx="9">
                  <c:v>Hemodialysis</c:v>
                </c:pt>
                <c:pt idx="10">
                  <c:v>Hemophilia</c:v>
                </c:pt>
              </c:strCache>
            </c:strRef>
          </c:xVal>
          <c:yVal>
            <c:numRef>
              <c:f>Sheet1!$C$2:$C$12</c:f>
              <c:numCache>
                <c:formatCode>0.0%</c:formatCode>
                <c:ptCount val="11"/>
                <c:pt idx="0">
                  <c:v>4.1000000000000002E-2</c:v>
                </c:pt>
                <c:pt idx="1">
                  <c:v>0.187</c:v>
                </c:pt>
                <c:pt idx="2">
                  <c:v>1.2999999999999999E-2</c:v>
                </c:pt>
                <c:pt idx="3">
                  <c:v>5.0000000000000001E-3</c:v>
                </c:pt>
                <c:pt idx="4">
                  <c:v>0.436</c:v>
                </c:pt>
                <c:pt idx="5">
                  <c:v>1.4E-2</c:v>
                </c:pt>
                <c:pt idx="6">
                  <c:v>0.442</c:v>
                </c:pt>
                <c:pt idx="7">
                  <c:v>0.33700000000000002</c:v>
                </c:pt>
                <c:pt idx="8">
                  <c:v>0.193</c:v>
                </c:pt>
                <c:pt idx="9">
                  <c:v>0.20899999999999999</c:v>
                </c:pt>
                <c:pt idx="10">
                  <c:v>0.56200000000000006</c:v>
                </c:pt>
              </c:numCache>
            </c:numRef>
          </c:yVal>
          <c:smooth val="0"/>
          <c:extLst>
            <c:ext xmlns:c16="http://schemas.microsoft.com/office/drawing/2014/chart" uri="{C3380CC4-5D6E-409C-BE32-E72D297353CC}">
              <c16:uniqueId val="{00000002-CD9A-4092-9C47-6DBB25AD91C0}"/>
            </c:ext>
          </c:extLst>
        </c:ser>
        <c:dLbls>
          <c:showLegendKey val="0"/>
          <c:showVal val="1"/>
          <c:showCatName val="0"/>
          <c:showSerName val="0"/>
          <c:showPercent val="0"/>
          <c:showBubbleSize val="0"/>
        </c:dLbls>
        <c:axId val="-898175264"/>
        <c:axId val="-898176896"/>
      </c:scatterChart>
      <c:catAx>
        <c:axId val="-89817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9616"/>
        <c:crosses val="autoZero"/>
        <c:auto val="1"/>
        <c:lblAlgn val="ctr"/>
        <c:lblOffset val="100"/>
        <c:tickLblSkip val="1"/>
        <c:noMultiLvlLbl val="0"/>
      </c:catAx>
      <c:valAx>
        <c:axId val="-89817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r>
                  <a:rPr lang="en-GB" dirty="0"/>
                  <a:t># of </a:t>
                </a:r>
                <a:r>
                  <a:rPr lang="en-GB" dirty="0" smtClean="0"/>
                  <a:t>tests (thousands</a:t>
                </a:r>
                <a:r>
                  <a:rPr lang="en-GB" dirty="0"/>
                  <a:t>)</a:t>
                </a:r>
              </a:p>
            </c:rich>
          </c:tx>
          <c:layout>
            <c:manualLayout>
              <c:xMode val="edge"/>
              <c:yMode val="edge"/>
              <c:x val="9.0442715594508914E-3"/>
              <c:y val="9.732341378222635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3632"/>
        <c:crosses val="autoZero"/>
        <c:crossBetween val="between"/>
        <c:dispUnits>
          <c:builtInUnit val="thousands"/>
        </c:dispUnits>
      </c:valAx>
      <c:valAx>
        <c:axId val="-89817689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r>
                  <a:rPr lang="en-GB"/>
                  <a:t>% Positive</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98175264"/>
        <c:crosses val="max"/>
        <c:crossBetween val="midCat"/>
        <c:majorUnit val="0.1"/>
      </c:valAx>
      <c:valAx>
        <c:axId val="-898175264"/>
        <c:scaling>
          <c:orientation val="minMax"/>
        </c:scaling>
        <c:delete val="1"/>
        <c:axPos val="b"/>
        <c:numFmt formatCode="General" sourceLinked="1"/>
        <c:majorTickMark val="out"/>
        <c:minorTickMark val="none"/>
        <c:tickLblPos val="nextTo"/>
        <c:crossAx val="-898176896"/>
        <c:crosses val="autoZero"/>
        <c:crossBetween val="midCat"/>
      </c:valAx>
      <c:spPr>
        <a:noFill/>
        <a:ln>
          <a:noFill/>
        </a:ln>
        <a:effectLst/>
      </c:spPr>
    </c:plotArea>
    <c:legend>
      <c:legendPos val="b"/>
      <c:layout>
        <c:manualLayout>
          <c:xMode val="edge"/>
          <c:yMode val="edge"/>
          <c:x val="0.57367379809231167"/>
          <c:y val="0.74197477574108506"/>
          <c:w val="0.3759174069001886"/>
          <c:h val="8.7748182803618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lin ang="0" scaled="1"/>
              <a:tileRect/>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Cured*</c:v>
                </c:pt>
                <c:pt idx="1">
                  <c:v>Completed treatment</c:v>
                </c:pt>
                <c:pt idx="2">
                  <c:v>Initiated HCV treatment</c:v>
                </c:pt>
                <c:pt idx="3">
                  <c:v>Authorized to begin treatment</c:v>
                </c:pt>
                <c:pt idx="4">
                  <c:v>Case reviewed by committee</c:v>
                </c:pt>
                <c:pt idx="5">
                  <c:v>Completed work-up and await case review</c:v>
                </c:pt>
                <c:pt idx="6">
                  <c:v>HCV RNA Positive</c:v>
                </c:pt>
                <c:pt idx="7">
                  <c:v>HCV RNA tested</c:v>
                </c:pt>
              </c:strCache>
            </c:strRef>
          </c:cat>
          <c:val>
            <c:numRef>
              <c:f>Sheet1!$B$2:$B$9</c:f>
              <c:numCache>
                <c:formatCode>General</c:formatCode>
                <c:ptCount val="8"/>
                <c:pt idx="0">
                  <c:v>28283</c:v>
                </c:pt>
                <c:pt idx="1">
                  <c:v>40034</c:v>
                </c:pt>
                <c:pt idx="2">
                  <c:v>43759</c:v>
                </c:pt>
                <c:pt idx="3">
                  <c:v>45110</c:v>
                </c:pt>
                <c:pt idx="4">
                  <c:v>45154</c:v>
                </c:pt>
                <c:pt idx="5">
                  <c:v>45767</c:v>
                </c:pt>
                <c:pt idx="6">
                  <c:v>49349</c:v>
                </c:pt>
                <c:pt idx="7">
                  <c:v>54434</c:v>
                </c:pt>
              </c:numCache>
            </c:numRef>
          </c:val>
          <c:extLst>
            <c:ext xmlns:c16="http://schemas.microsoft.com/office/drawing/2014/chart" uri="{C3380CC4-5D6E-409C-BE32-E72D297353CC}">
              <c16:uniqueId val="{00000000-060A-46B6-99D5-59E915C7255E}"/>
            </c:ext>
          </c:extLst>
        </c:ser>
        <c:dLbls>
          <c:dLblPos val="outEnd"/>
          <c:showLegendKey val="0"/>
          <c:showVal val="1"/>
          <c:showCatName val="0"/>
          <c:showSerName val="0"/>
          <c:showPercent val="0"/>
          <c:showBubbleSize val="0"/>
        </c:dLbls>
        <c:gapWidth val="247"/>
        <c:axId val="-898170912"/>
        <c:axId val="-899238784"/>
      </c:barChart>
      <c:catAx>
        <c:axId val="-8981709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899238784"/>
        <c:crosses val="autoZero"/>
        <c:auto val="1"/>
        <c:lblAlgn val="ctr"/>
        <c:lblOffset val="100"/>
        <c:noMultiLvlLbl val="0"/>
      </c:catAx>
      <c:valAx>
        <c:axId val="-899238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8981709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enrolled patients</c:v>
                </c:pt>
              </c:strCache>
            </c:strRef>
          </c:tx>
          <c:spPr>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path path="circle">
                <a:fillToRect l="100000" t="100000"/>
              </a:path>
              <a:tileRect r="-100000" b="-100000"/>
            </a:gradFill>
            <a:ln>
              <a:noFill/>
            </a:ln>
            <a:effectLst/>
          </c:spPr>
          <c:invertIfNegative val="0"/>
          <c:dLbls>
            <c:spPr>
              <a:noFill/>
              <a:ln>
                <a:noFill/>
              </a:ln>
              <a:effectLst/>
            </c:spPr>
            <c:txPr>
              <a:bodyPr rot="0" spcFirstLastPara="1" vertOverflow="overflow" horzOverflow="overflow" vert="horz" wrap="square" lIns="180000" tIns="36000" rIns="144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Sheet1!$B$2:$B$24</c:f>
              <c:numCache>
                <c:formatCode>General</c:formatCode>
                <c:ptCount val="23"/>
                <c:pt idx="0">
                  <c:v>869</c:v>
                </c:pt>
                <c:pt idx="1">
                  <c:v>2904</c:v>
                </c:pt>
                <c:pt idx="2">
                  <c:v>2251</c:v>
                </c:pt>
                <c:pt idx="3">
                  <c:v>2202</c:v>
                </c:pt>
                <c:pt idx="4">
                  <c:v>4258</c:v>
                </c:pt>
                <c:pt idx="5">
                  <c:v>11521</c:v>
                </c:pt>
                <c:pt idx="6">
                  <c:v>6472</c:v>
                </c:pt>
                <c:pt idx="7">
                  <c:v>3995</c:v>
                </c:pt>
                <c:pt idx="8">
                  <c:v>3412</c:v>
                </c:pt>
                <c:pt idx="9">
                  <c:v>3343</c:v>
                </c:pt>
                <c:pt idx="10">
                  <c:v>3352</c:v>
                </c:pt>
              </c:numCache>
            </c:numRef>
          </c:val>
          <c:extLst>
            <c:ext xmlns:c16="http://schemas.microsoft.com/office/drawing/2014/chart" uri="{C3380CC4-5D6E-409C-BE32-E72D297353CC}">
              <c16:uniqueId val="{00000000-1A62-47C4-ABAC-BB1986F7E5B8}"/>
            </c:ext>
          </c:extLst>
        </c:ser>
        <c:dLbls>
          <c:showLegendKey val="0"/>
          <c:showVal val="0"/>
          <c:showCatName val="0"/>
          <c:showSerName val="0"/>
          <c:showPercent val="0"/>
          <c:showBubbleSize val="0"/>
        </c:dLbls>
        <c:gapWidth val="219"/>
        <c:axId val="-900217952"/>
        <c:axId val="-900206528"/>
      </c:barChart>
      <c:lineChart>
        <c:grouping val="standard"/>
        <c:varyColors val="0"/>
        <c:ser>
          <c:idx val="1"/>
          <c:order val="1"/>
          <c:tx>
            <c:strRef>
              <c:f>Sheet1!$C$1</c:f>
              <c:strCache>
                <c:ptCount val="1"/>
                <c:pt idx="0">
                  <c:v>Cummulative number of enrolled patients</c:v>
                </c:pt>
              </c:strCache>
            </c:strRef>
          </c:tx>
          <c:spPr>
            <a:ln w="28575" cap="rnd">
              <a:solidFill>
                <a:schemeClr val="accent2"/>
              </a:solidFill>
              <a:round/>
            </a:ln>
            <a:effectLst/>
          </c:spPr>
          <c:marker>
            <c:symbol val="none"/>
          </c:marker>
          <c:trendline>
            <c:name>Prognosis</c:name>
            <c:spPr>
              <a:ln w="19050" cap="rnd">
                <a:solidFill>
                  <a:schemeClr val="accent2"/>
                </a:solidFill>
                <a:prstDash val="sysDot"/>
              </a:ln>
              <a:effectLst/>
            </c:spPr>
            <c:trendlineType val="movingAvg"/>
            <c:period val="2"/>
            <c:dispRSqr val="0"/>
            <c:dispEq val="0"/>
          </c:trendline>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Sheet1!$C$2:$C$24</c:f>
              <c:numCache>
                <c:formatCode>General</c:formatCode>
                <c:ptCount val="23"/>
                <c:pt idx="0">
                  <c:v>869</c:v>
                </c:pt>
                <c:pt idx="1">
                  <c:v>3773</c:v>
                </c:pt>
                <c:pt idx="2">
                  <c:v>6024</c:v>
                </c:pt>
                <c:pt idx="3">
                  <c:v>8226</c:v>
                </c:pt>
                <c:pt idx="4">
                  <c:v>12484</c:v>
                </c:pt>
                <c:pt idx="5">
                  <c:v>24005</c:v>
                </c:pt>
                <c:pt idx="6">
                  <c:v>30477</c:v>
                </c:pt>
                <c:pt idx="7">
                  <c:v>34472</c:v>
                </c:pt>
                <c:pt idx="8">
                  <c:v>37884</c:v>
                </c:pt>
                <c:pt idx="9">
                  <c:v>41227</c:v>
                </c:pt>
                <c:pt idx="10">
                  <c:v>44579</c:v>
                </c:pt>
                <c:pt idx="22">
                  <c:v>130000</c:v>
                </c:pt>
              </c:numCache>
            </c:numRef>
          </c:val>
          <c:smooth val="0"/>
          <c:extLst>
            <c:ext xmlns:c16="http://schemas.microsoft.com/office/drawing/2014/chart" uri="{C3380CC4-5D6E-409C-BE32-E72D297353CC}">
              <c16:uniqueId val="{00000001-1A62-47C4-ABAC-BB1986F7E5B8}"/>
            </c:ext>
          </c:extLst>
        </c:ser>
        <c:dLbls>
          <c:showLegendKey val="0"/>
          <c:showVal val="0"/>
          <c:showCatName val="0"/>
          <c:showSerName val="0"/>
          <c:showPercent val="0"/>
          <c:showBubbleSize val="0"/>
        </c:dLbls>
        <c:marker val="1"/>
        <c:smooth val="0"/>
        <c:axId val="-900217952"/>
        <c:axId val="-900206528"/>
      </c:lineChart>
      <c:catAx>
        <c:axId val="-9002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206528"/>
        <c:crosses val="autoZero"/>
        <c:auto val="1"/>
        <c:lblAlgn val="ctr"/>
        <c:lblOffset val="100"/>
        <c:noMultiLvlLbl val="0"/>
      </c:catAx>
      <c:valAx>
        <c:axId val="-9002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21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6B58F-E7F8-4082-BFCB-42CCB5D33B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916FCB-39FE-4F5B-8014-15F96094D3AA}">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Increase geographical accessibility</a:t>
          </a:r>
          <a:endParaRPr lang="en-US" dirty="0"/>
        </a:p>
      </dgm:t>
    </dgm:pt>
    <dgm:pt modelId="{A6F1D3F5-8C4D-442D-9039-B01ADA18EF7F}" type="parTrans" cxnId="{DF4520CC-1D88-4A35-9824-E3CEC38E5698}">
      <dgm:prSet/>
      <dgm:spPr/>
      <dgm:t>
        <a:bodyPr/>
        <a:lstStyle/>
        <a:p>
          <a:endParaRPr lang="en-US"/>
        </a:p>
      </dgm:t>
    </dgm:pt>
    <dgm:pt modelId="{DF4E77B3-0E53-419F-959D-BD7357863E1D}" type="sibTrans" cxnId="{DF4520CC-1D88-4A35-9824-E3CEC38E5698}">
      <dgm:prSet/>
      <dgm:spPr/>
      <dgm:t>
        <a:bodyPr/>
        <a:lstStyle/>
        <a:p>
          <a:endParaRPr lang="en-US"/>
        </a:p>
      </dgm:t>
    </dgm:pt>
    <dgm:pt modelId="{B7766C56-DA93-48B2-99BF-AE8ADB124175}" type="pres">
      <dgm:prSet presAssocID="{BEE6B58F-E7F8-4082-BFCB-42CCB5D33B0B}" presName="linear" presStyleCnt="0">
        <dgm:presLayoutVars>
          <dgm:animLvl val="lvl"/>
          <dgm:resizeHandles val="exact"/>
        </dgm:presLayoutVars>
      </dgm:prSet>
      <dgm:spPr/>
      <dgm:t>
        <a:bodyPr/>
        <a:lstStyle/>
        <a:p>
          <a:endParaRPr lang="en-US"/>
        </a:p>
      </dgm:t>
    </dgm:pt>
    <dgm:pt modelId="{40D56929-4398-46E8-A502-D1339A5B1313}" type="pres">
      <dgm:prSet presAssocID="{3B916FCB-39FE-4F5B-8014-15F96094D3AA}" presName="parentText" presStyleLbl="node1" presStyleIdx="0" presStyleCnt="1" custScaleY="86284" custLinFactNeighborX="172" custLinFactNeighborY="-6767">
        <dgm:presLayoutVars>
          <dgm:chMax val="0"/>
          <dgm:bulletEnabled val="1"/>
        </dgm:presLayoutVars>
      </dgm:prSet>
      <dgm:spPr/>
      <dgm:t>
        <a:bodyPr/>
        <a:lstStyle/>
        <a:p>
          <a:endParaRPr lang="en-US"/>
        </a:p>
      </dgm:t>
    </dgm:pt>
  </dgm:ptLst>
  <dgm:cxnLst>
    <dgm:cxn modelId="{DF4520CC-1D88-4A35-9824-E3CEC38E5698}" srcId="{BEE6B58F-E7F8-4082-BFCB-42CCB5D33B0B}" destId="{3B916FCB-39FE-4F5B-8014-15F96094D3AA}" srcOrd="0" destOrd="0" parTransId="{A6F1D3F5-8C4D-442D-9039-B01ADA18EF7F}" sibTransId="{DF4E77B3-0E53-419F-959D-BD7357863E1D}"/>
    <dgm:cxn modelId="{B313FDC2-A1C1-4C5C-968A-76226916B466}" type="presOf" srcId="{BEE6B58F-E7F8-4082-BFCB-42CCB5D33B0B}" destId="{B7766C56-DA93-48B2-99BF-AE8ADB124175}" srcOrd="0" destOrd="0" presId="urn:microsoft.com/office/officeart/2005/8/layout/vList2"/>
    <dgm:cxn modelId="{0126DC93-CBCE-4CEC-9365-B949EF10153F}" type="presOf" srcId="{3B916FCB-39FE-4F5B-8014-15F96094D3AA}" destId="{40D56929-4398-46E8-A502-D1339A5B1313}" srcOrd="0" destOrd="0" presId="urn:microsoft.com/office/officeart/2005/8/layout/vList2"/>
    <dgm:cxn modelId="{A4575202-D1E4-4127-AD47-2A16C775D620}" type="presParOf" srcId="{B7766C56-DA93-48B2-99BF-AE8ADB124175}" destId="{40D56929-4398-46E8-A502-D1339A5B1313}"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6B58F-E7F8-4082-BFCB-42CCB5D33B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916FCB-39FE-4F5B-8014-15F96094D3AA}">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Increase financial accessibility</a:t>
          </a:r>
          <a:endParaRPr lang="en-US" dirty="0"/>
        </a:p>
      </dgm:t>
    </dgm:pt>
    <dgm:pt modelId="{DF4E77B3-0E53-419F-959D-BD7357863E1D}" type="sibTrans" cxnId="{DF4520CC-1D88-4A35-9824-E3CEC38E5698}">
      <dgm:prSet/>
      <dgm:spPr/>
      <dgm:t>
        <a:bodyPr/>
        <a:lstStyle/>
        <a:p>
          <a:endParaRPr lang="en-US"/>
        </a:p>
      </dgm:t>
    </dgm:pt>
    <dgm:pt modelId="{A6F1D3F5-8C4D-442D-9039-B01ADA18EF7F}" type="parTrans" cxnId="{DF4520CC-1D88-4A35-9824-E3CEC38E5698}">
      <dgm:prSet/>
      <dgm:spPr/>
      <dgm:t>
        <a:bodyPr/>
        <a:lstStyle/>
        <a:p>
          <a:endParaRPr lang="en-US"/>
        </a:p>
      </dgm:t>
    </dgm:pt>
    <dgm:pt modelId="{B7766C56-DA93-48B2-99BF-AE8ADB124175}" type="pres">
      <dgm:prSet presAssocID="{BEE6B58F-E7F8-4082-BFCB-42CCB5D33B0B}" presName="linear" presStyleCnt="0">
        <dgm:presLayoutVars>
          <dgm:animLvl val="lvl"/>
          <dgm:resizeHandles val="exact"/>
        </dgm:presLayoutVars>
      </dgm:prSet>
      <dgm:spPr/>
      <dgm:t>
        <a:bodyPr/>
        <a:lstStyle/>
        <a:p>
          <a:endParaRPr lang="en-US"/>
        </a:p>
      </dgm:t>
    </dgm:pt>
    <dgm:pt modelId="{40D56929-4398-46E8-A502-D1339A5B1313}" type="pres">
      <dgm:prSet presAssocID="{3B916FCB-39FE-4F5B-8014-15F96094D3AA}" presName="parentText" presStyleLbl="node1" presStyleIdx="0" presStyleCnt="1" custLinFactNeighborY="3693">
        <dgm:presLayoutVars>
          <dgm:chMax val="0"/>
          <dgm:bulletEnabled val="1"/>
        </dgm:presLayoutVars>
      </dgm:prSet>
      <dgm:spPr/>
      <dgm:t>
        <a:bodyPr/>
        <a:lstStyle/>
        <a:p>
          <a:endParaRPr lang="en-US"/>
        </a:p>
      </dgm:t>
    </dgm:pt>
  </dgm:ptLst>
  <dgm:cxnLst>
    <dgm:cxn modelId="{DF4520CC-1D88-4A35-9824-E3CEC38E5698}" srcId="{BEE6B58F-E7F8-4082-BFCB-42CCB5D33B0B}" destId="{3B916FCB-39FE-4F5B-8014-15F96094D3AA}" srcOrd="0" destOrd="0" parTransId="{A6F1D3F5-8C4D-442D-9039-B01ADA18EF7F}" sibTransId="{DF4E77B3-0E53-419F-959D-BD7357863E1D}"/>
    <dgm:cxn modelId="{B313FDC2-A1C1-4C5C-968A-76226916B466}" type="presOf" srcId="{BEE6B58F-E7F8-4082-BFCB-42CCB5D33B0B}" destId="{B7766C56-DA93-48B2-99BF-AE8ADB124175}" srcOrd="0" destOrd="0" presId="urn:microsoft.com/office/officeart/2005/8/layout/vList2"/>
    <dgm:cxn modelId="{0126DC93-CBCE-4CEC-9365-B949EF10153F}" type="presOf" srcId="{3B916FCB-39FE-4F5B-8014-15F96094D3AA}" destId="{40D56929-4398-46E8-A502-D1339A5B1313}" srcOrd="0" destOrd="0" presId="urn:microsoft.com/office/officeart/2005/8/layout/vList2"/>
    <dgm:cxn modelId="{A4575202-D1E4-4127-AD47-2A16C775D620}" type="presParOf" srcId="{B7766C56-DA93-48B2-99BF-AE8ADB124175}" destId="{40D56929-4398-46E8-A502-D1339A5B131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DB6696-6F42-447B-A280-631CC74D20DA}" type="doc">
      <dgm:prSet loTypeId="urn:microsoft.com/office/officeart/2005/8/layout/process1" loCatId="process" qsTypeId="urn:microsoft.com/office/officeart/2005/8/quickstyle/simple1" qsCatId="simple" csTypeId="urn:microsoft.com/office/officeart/2005/8/colors/accent1_2" csCatId="accent1" phldr="1"/>
      <dgm:spPr/>
    </dgm:pt>
    <dgm:pt modelId="{486CC52C-24B3-4EDF-81B6-D446BD831117}">
      <dgm:prSet phldrT="[Text]"/>
      <dgm:spPr>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smtClean="0"/>
            <a:t>Working Groups Established</a:t>
          </a:r>
          <a:endParaRPr lang="en-US" dirty="0"/>
        </a:p>
      </dgm:t>
    </dgm:pt>
    <dgm:pt modelId="{54B3EBAF-4CD8-4177-80A4-F3E398F3D1C5}" type="parTrans" cxnId="{1963394C-C166-4D94-8DB9-C8CB00A343F1}">
      <dgm:prSet/>
      <dgm:spPr/>
      <dgm:t>
        <a:bodyPr/>
        <a:lstStyle/>
        <a:p>
          <a:endParaRPr lang="en-US"/>
        </a:p>
      </dgm:t>
    </dgm:pt>
    <dgm:pt modelId="{4FD4B11D-23B3-451B-8AA1-3100826FEAF4}" type="sibTrans" cxnId="{1963394C-C166-4D94-8DB9-C8CB00A343F1}">
      <dgm:prSet/>
      <dgm:spPr/>
      <dgm:t>
        <a:bodyPr/>
        <a:lstStyle/>
        <a:p>
          <a:endParaRPr lang="en-US"/>
        </a:p>
      </dgm:t>
    </dgm:pt>
    <dgm:pt modelId="{73AD772C-530C-4F15-B080-1EC93B2C3A0A}">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smtClean="0"/>
            <a:t>Action Plan for Decentralization</a:t>
          </a:r>
          <a:endParaRPr lang="en-US" dirty="0"/>
        </a:p>
      </dgm:t>
    </dgm:pt>
    <dgm:pt modelId="{1D12AEB6-D214-4278-8CFC-6D184616FE1D}" type="parTrans" cxnId="{2A273832-5B6B-4CEB-A0A2-795D5C2365AB}">
      <dgm:prSet/>
      <dgm:spPr/>
      <dgm:t>
        <a:bodyPr/>
        <a:lstStyle/>
        <a:p>
          <a:endParaRPr lang="en-US"/>
        </a:p>
      </dgm:t>
    </dgm:pt>
    <dgm:pt modelId="{C2C72FF9-F5B8-4685-A3D2-CCEA4524E38E}" type="sibTrans" cxnId="{2A273832-5B6B-4CEB-A0A2-795D5C2365AB}">
      <dgm:prSet/>
      <dgm:spPr/>
      <dgm:t>
        <a:bodyPr/>
        <a:lstStyle/>
        <a:p>
          <a:endParaRPr lang="en-US"/>
        </a:p>
      </dgm:t>
    </dgm:pt>
    <dgm:pt modelId="{913DE43A-1363-449C-AD93-D9B3943EE19C}">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smtClean="0"/>
            <a:t>Launch of program by June 2018</a:t>
          </a:r>
          <a:endParaRPr lang="en-US" dirty="0"/>
        </a:p>
      </dgm:t>
    </dgm:pt>
    <dgm:pt modelId="{B7E2BED2-94FC-44F1-AEB6-5E2C3E5F9F34}" type="parTrans" cxnId="{86BEB91A-85EC-47CA-9378-C7C6A9F849F3}">
      <dgm:prSet/>
      <dgm:spPr/>
      <dgm:t>
        <a:bodyPr/>
        <a:lstStyle/>
        <a:p>
          <a:endParaRPr lang="en-US"/>
        </a:p>
      </dgm:t>
    </dgm:pt>
    <dgm:pt modelId="{EE9D21BF-E244-436D-A9C5-6BF4E9C59CB1}" type="sibTrans" cxnId="{86BEB91A-85EC-47CA-9378-C7C6A9F849F3}">
      <dgm:prSet/>
      <dgm:spPr/>
      <dgm:t>
        <a:bodyPr/>
        <a:lstStyle/>
        <a:p>
          <a:endParaRPr lang="en-US"/>
        </a:p>
      </dgm:t>
    </dgm:pt>
    <dgm:pt modelId="{E0AF0413-52CB-440E-85D0-A53777ED762E}">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smtClean="0"/>
            <a:t>Progress report for TAG 2018</a:t>
          </a:r>
          <a:endParaRPr lang="en-US" dirty="0"/>
        </a:p>
      </dgm:t>
    </dgm:pt>
    <dgm:pt modelId="{47D18265-EDC5-4467-BAF9-4B155617C19E}" type="parTrans" cxnId="{19C291E8-D6AE-4C3D-AA4A-ECE020A970AF}">
      <dgm:prSet/>
      <dgm:spPr/>
      <dgm:t>
        <a:bodyPr/>
        <a:lstStyle/>
        <a:p>
          <a:endParaRPr lang="en-US"/>
        </a:p>
      </dgm:t>
    </dgm:pt>
    <dgm:pt modelId="{8A156500-AC4B-4798-A4A5-44F527083AAB}" type="sibTrans" cxnId="{19C291E8-D6AE-4C3D-AA4A-ECE020A970AF}">
      <dgm:prSet/>
      <dgm:spPr/>
      <dgm:t>
        <a:bodyPr/>
        <a:lstStyle/>
        <a:p>
          <a:endParaRPr lang="en-US"/>
        </a:p>
      </dgm:t>
    </dgm:pt>
    <dgm:pt modelId="{7849C445-96F7-4E3C-89FC-BBB4C7DB771D}" type="pres">
      <dgm:prSet presAssocID="{42DB6696-6F42-447B-A280-631CC74D20DA}" presName="Name0" presStyleCnt="0">
        <dgm:presLayoutVars>
          <dgm:dir/>
          <dgm:resizeHandles val="exact"/>
        </dgm:presLayoutVars>
      </dgm:prSet>
      <dgm:spPr/>
    </dgm:pt>
    <dgm:pt modelId="{D1067383-42AD-4330-9B95-2C049DB13AF9}" type="pres">
      <dgm:prSet presAssocID="{486CC52C-24B3-4EDF-81B6-D446BD831117}" presName="node" presStyleLbl="node1" presStyleIdx="0" presStyleCnt="4">
        <dgm:presLayoutVars>
          <dgm:bulletEnabled val="1"/>
        </dgm:presLayoutVars>
      </dgm:prSet>
      <dgm:spPr/>
      <dgm:t>
        <a:bodyPr/>
        <a:lstStyle/>
        <a:p>
          <a:endParaRPr lang="en-US"/>
        </a:p>
      </dgm:t>
    </dgm:pt>
    <dgm:pt modelId="{67768143-2F77-4A8E-9501-7C5756009B9D}" type="pres">
      <dgm:prSet presAssocID="{4FD4B11D-23B3-451B-8AA1-3100826FEAF4}" presName="sibTrans" presStyleLbl="sibTrans2D1" presStyleIdx="0" presStyleCnt="3"/>
      <dgm:spPr/>
      <dgm:t>
        <a:bodyPr/>
        <a:lstStyle/>
        <a:p>
          <a:endParaRPr lang="en-US"/>
        </a:p>
      </dgm:t>
    </dgm:pt>
    <dgm:pt modelId="{E6C706E0-FC7F-4E70-B158-7A76C5B410D4}" type="pres">
      <dgm:prSet presAssocID="{4FD4B11D-23B3-451B-8AA1-3100826FEAF4}" presName="connectorText" presStyleLbl="sibTrans2D1" presStyleIdx="0" presStyleCnt="3"/>
      <dgm:spPr/>
      <dgm:t>
        <a:bodyPr/>
        <a:lstStyle/>
        <a:p>
          <a:endParaRPr lang="en-US"/>
        </a:p>
      </dgm:t>
    </dgm:pt>
    <dgm:pt modelId="{EEF26F41-4149-4234-A013-4EE96939EF05}" type="pres">
      <dgm:prSet presAssocID="{73AD772C-530C-4F15-B080-1EC93B2C3A0A}" presName="node" presStyleLbl="node1" presStyleIdx="1" presStyleCnt="4">
        <dgm:presLayoutVars>
          <dgm:bulletEnabled val="1"/>
        </dgm:presLayoutVars>
      </dgm:prSet>
      <dgm:spPr/>
      <dgm:t>
        <a:bodyPr/>
        <a:lstStyle/>
        <a:p>
          <a:endParaRPr lang="en-US"/>
        </a:p>
      </dgm:t>
    </dgm:pt>
    <dgm:pt modelId="{C6C0A793-0F62-471E-B67D-4652AEC46133}" type="pres">
      <dgm:prSet presAssocID="{C2C72FF9-F5B8-4685-A3D2-CCEA4524E38E}" presName="sibTrans" presStyleLbl="sibTrans2D1" presStyleIdx="1" presStyleCnt="3"/>
      <dgm:spPr/>
      <dgm:t>
        <a:bodyPr/>
        <a:lstStyle/>
        <a:p>
          <a:endParaRPr lang="en-US"/>
        </a:p>
      </dgm:t>
    </dgm:pt>
    <dgm:pt modelId="{759BAE54-C4F7-44BA-BFE3-A7F52168695D}" type="pres">
      <dgm:prSet presAssocID="{C2C72FF9-F5B8-4685-A3D2-CCEA4524E38E}" presName="connectorText" presStyleLbl="sibTrans2D1" presStyleIdx="1" presStyleCnt="3"/>
      <dgm:spPr/>
      <dgm:t>
        <a:bodyPr/>
        <a:lstStyle/>
        <a:p>
          <a:endParaRPr lang="en-US"/>
        </a:p>
      </dgm:t>
    </dgm:pt>
    <dgm:pt modelId="{42174217-F326-4BC9-8137-317BC3BADB34}" type="pres">
      <dgm:prSet presAssocID="{913DE43A-1363-449C-AD93-D9B3943EE19C}" presName="node" presStyleLbl="node1" presStyleIdx="2" presStyleCnt="4">
        <dgm:presLayoutVars>
          <dgm:bulletEnabled val="1"/>
        </dgm:presLayoutVars>
      </dgm:prSet>
      <dgm:spPr/>
      <dgm:t>
        <a:bodyPr/>
        <a:lstStyle/>
        <a:p>
          <a:endParaRPr lang="en-US"/>
        </a:p>
      </dgm:t>
    </dgm:pt>
    <dgm:pt modelId="{09AFD730-A15B-46F8-8366-7E80AB07C454}" type="pres">
      <dgm:prSet presAssocID="{EE9D21BF-E244-436D-A9C5-6BF4E9C59CB1}" presName="sibTrans" presStyleLbl="sibTrans2D1" presStyleIdx="2" presStyleCnt="3"/>
      <dgm:spPr/>
      <dgm:t>
        <a:bodyPr/>
        <a:lstStyle/>
        <a:p>
          <a:endParaRPr lang="en-US"/>
        </a:p>
      </dgm:t>
    </dgm:pt>
    <dgm:pt modelId="{26286384-7BD0-4548-8F5B-8D4928D32656}" type="pres">
      <dgm:prSet presAssocID="{EE9D21BF-E244-436D-A9C5-6BF4E9C59CB1}" presName="connectorText" presStyleLbl="sibTrans2D1" presStyleIdx="2" presStyleCnt="3"/>
      <dgm:spPr/>
      <dgm:t>
        <a:bodyPr/>
        <a:lstStyle/>
        <a:p>
          <a:endParaRPr lang="en-US"/>
        </a:p>
      </dgm:t>
    </dgm:pt>
    <dgm:pt modelId="{290215D0-6025-435D-B578-939F9028A0A6}" type="pres">
      <dgm:prSet presAssocID="{E0AF0413-52CB-440E-85D0-A53777ED762E}" presName="node" presStyleLbl="node1" presStyleIdx="3" presStyleCnt="4">
        <dgm:presLayoutVars>
          <dgm:bulletEnabled val="1"/>
        </dgm:presLayoutVars>
      </dgm:prSet>
      <dgm:spPr/>
      <dgm:t>
        <a:bodyPr/>
        <a:lstStyle/>
        <a:p>
          <a:endParaRPr lang="en-US"/>
        </a:p>
      </dgm:t>
    </dgm:pt>
  </dgm:ptLst>
  <dgm:cxnLst>
    <dgm:cxn modelId="{5D67814C-AE2D-4E67-A12F-947802DC0B7F}" type="presOf" srcId="{913DE43A-1363-449C-AD93-D9B3943EE19C}" destId="{42174217-F326-4BC9-8137-317BC3BADB34}" srcOrd="0" destOrd="0" presId="urn:microsoft.com/office/officeart/2005/8/layout/process1"/>
    <dgm:cxn modelId="{19C291E8-D6AE-4C3D-AA4A-ECE020A970AF}" srcId="{42DB6696-6F42-447B-A280-631CC74D20DA}" destId="{E0AF0413-52CB-440E-85D0-A53777ED762E}" srcOrd="3" destOrd="0" parTransId="{47D18265-EDC5-4467-BAF9-4B155617C19E}" sibTransId="{8A156500-AC4B-4798-A4A5-44F527083AAB}"/>
    <dgm:cxn modelId="{BDBA2F05-994B-4167-B535-EF0294866FEC}" type="presOf" srcId="{4FD4B11D-23B3-451B-8AA1-3100826FEAF4}" destId="{67768143-2F77-4A8E-9501-7C5756009B9D}" srcOrd="0" destOrd="0" presId="urn:microsoft.com/office/officeart/2005/8/layout/process1"/>
    <dgm:cxn modelId="{F74EAFD6-8C96-4B93-B5B2-06E25A1104C7}" type="presOf" srcId="{4FD4B11D-23B3-451B-8AA1-3100826FEAF4}" destId="{E6C706E0-FC7F-4E70-B158-7A76C5B410D4}" srcOrd="1" destOrd="0" presId="urn:microsoft.com/office/officeart/2005/8/layout/process1"/>
    <dgm:cxn modelId="{680FB672-737C-433D-BA60-50862486D4DA}" type="presOf" srcId="{EE9D21BF-E244-436D-A9C5-6BF4E9C59CB1}" destId="{09AFD730-A15B-46F8-8366-7E80AB07C454}" srcOrd="0" destOrd="0" presId="urn:microsoft.com/office/officeart/2005/8/layout/process1"/>
    <dgm:cxn modelId="{97245F69-8205-4804-916E-71F8EEF05C7B}" type="presOf" srcId="{E0AF0413-52CB-440E-85D0-A53777ED762E}" destId="{290215D0-6025-435D-B578-939F9028A0A6}" srcOrd="0" destOrd="0" presId="urn:microsoft.com/office/officeart/2005/8/layout/process1"/>
    <dgm:cxn modelId="{2A273832-5B6B-4CEB-A0A2-795D5C2365AB}" srcId="{42DB6696-6F42-447B-A280-631CC74D20DA}" destId="{73AD772C-530C-4F15-B080-1EC93B2C3A0A}" srcOrd="1" destOrd="0" parTransId="{1D12AEB6-D214-4278-8CFC-6D184616FE1D}" sibTransId="{C2C72FF9-F5B8-4685-A3D2-CCEA4524E38E}"/>
    <dgm:cxn modelId="{2ACB4AA8-0C88-4976-BA9C-1B7EBBCB6F91}" type="presOf" srcId="{C2C72FF9-F5B8-4685-A3D2-CCEA4524E38E}" destId="{759BAE54-C4F7-44BA-BFE3-A7F52168695D}" srcOrd="1" destOrd="0" presId="urn:microsoft.com/office/officeart/2005/8/layout/process1"/>
    <dgm:cxn modelId="{66BDB6BF-36CF-4A2E-8085-32416DC44965}" type="presOf" srcId="{C2C72FF9-F5B8-4685-A3D2-CCEA4524E38E}" destId="{C6C0A793-0F62-471E-B67D-4652AEC46133}" srcOrd="0" destOrd="0" presId="urn:microsoft.com/office/officeart/2005/8/layout/process1"/>
    <dgm:cxn modelId="{1963394C-C166-4D94-8DB9-C8CB00A343F1}" srcId="{42DB6696-6F42-447B-A280-631CC74D20DA}" destId="{486CC52C-24B3-4EDF-81B6-D446BD831117}" srcOrd="0" destOrd="0" parTransId="{54B3EBAF-4CD8-4177-80A4-F3E398F3D1C5}" sibTransId="{4FD4B11D-23B3-451B-8AA1-3100826FEAF4}"/>
    <dgm:cxn modelId="{5FE1BA5A-102F-4851-AB4A-8DFA2D96C812}" type="presOf" srcId="{EE9D21BF-E244-436D-A9C5-6BF4E9C59CB1}" destId="{26286384-7BD0-4548-8F5B-8D4928D32656}" srcOrd="1" destOrd="0" presId="urn:microsoft.com/office/officeart/2005/8/layout/process1"/>
    <dgm:cxn modelId="{86BEB91A-85EC-47CA-9378-C7C6A9F849F3}" srcId="{42DB6696-6F42-447B-A280-631CC74D20DA}" destId="{913DE43A-1363-449C-AD93-D9B3943EE19C}" srcOrd="2" destOrd="0" parTransId="{B7E2BED2-94FC-44F1-AEB6-5E2C3E5F9F34}" sibTransId="{EE9D21BF-E244-436D-A9C5-6BF4E9C59CB1}"/>
    <dgm:cxn modelId="{C3D96542-C472-4430-BB27-82AA01167711}" type="presOf" srcId="{42DB6696-6F42-447B-A280-631CC74D20DA}" destId="{7849C445-96F7-4E3C-89FC-BBB4C7DB771D}" srcOrd="0" destOrd="0" presId="urn:microsoft.com/office/officeart/2005/8/layout/process1"/>
    <dgm:cxn modelId="{2D786E85-5FC1-45F8-B45E-706CC8928133}" type="presOf" srcId="{73AD772C-530C-4F15-B080-1EC93B2C3A0A}" destId="{EEF26F41-4149-4234-A013-4EE96939EF05}" srcOrd="0" destOrd="0" presId="urn:microsoft.com/office/officeart/2005/8/layout/process1"/>
    <dgm:cxn modelId="{7BFA2C16-ACF4-4CF4-8E6A-547578D687A9}" type="presOf" srcId="{486CC52C-24B3-4EDF-81B6-D446BD831117}" destId="{D1067383-42AD-4330-9B95-2C049DB13AF9}" srcOrd="0" destOrd="0" presId="urn:microsoft.com/office/officeart/2005/8/layout/process1"/>
    <dgm:cxn modelId="{739FAD21-9443-49D8-95EA-48A608995E9F}" type="presParOf" srcId="{7849C445-96F7-4E3C-89FC-BBB4C7DB771D}" destId="{D1067383-42AD-4330-9B95-2C049DB13AF9}" srcOrd="0" destOrd="0" presId="urn:microsoft.com/office/officeart/2005/8/layout/process1"/>
    <dgm:cxn modelId="{3B796B58-9352-435A-BCBB-A41D4A6E8C0B}" type="presParOf" srcId="{7849C445-96F7-4E3C-89FC-BBB4C7DB771D}" destId="{67768143-2F77-4A8E-9501-7C5756009B9D}" srcOrd="1" destOrd="0" presId="urn:microsoft.com/office/officeart/2005/8/layout/process1"/>
    <dgm:cxn modelId="{C2C00A80-10A4-47EB-BBFD-B45D4DE61DC5}" type="presParOf" srcId="{67768143-2F77-4A8E-9501-7C5756009B9D}" destId="{E6C706E0-FC7F-4E70-B158-7A76C5B410D4}" srcOrd="0" destOrd="0" presId="urn:microsoft.com/office/officeart/2005/8/layout/process1"/>
    <dgm:cxn modelId="{44EF8FA1-7A36-41C9-A54E-1DEE6F3DE737}" type="presParOf" srcId="{7849C445-96F7-4E3C-89FC-BBB4C7DB771D}" destId="{EEF26F41-4149-4234-A013-4EE96939EF05}" srcOrd="2" destOrd="0" presId="urn:microsoft.com/office/officeart/2005/8/layout/process1"/>
    <dgm:cxn modelId="{9F72C868-7B1D-4E22-9EF8-CD6E7C9328CF}" type="presParOf" srcId="{7849C445-96F7-4E3C-89FC-BBB4C7DB771D}" destId="{C6C0A793-0F62-471E-B67D-4652AEC46133}" srcOrd="3" destOrd="0" presId="urn:microsoft.com/office/officeart/2005/8/layout/process1"/>
    <dgm:cxn modelId="{74C11F61-1086-4431-9A2D-790DD347D150}" type="presParOf" srcId="{C6C0A793-0F62-471E-B67D-4652AEC46133}" destId="{759BAE54-C4F7-44BA-BFE3-A7F52168695D}" srcOrd="0" destOrd="0" presId="urn:microsoft.com/office/officeart/2005/8/layout/process1"/>
    <dgm:cxn modelId="{06502296-2226-4423-B30A-5388D615A5AC}" type="presParOf" srcId="{7849C445-96F7-4E3C-89FC-BBB4C7DB771D}" destId="{42174217-F326-4BC9-8137-317BC3BADB34}" srcOrd="4" destOrd="0" presId="urn:microsoft.com/office/officeart/2005/8/layout/process1"/>
    <dgm:cxn modelId="{3B8E0B1B-2696-4EDC-909C-6AEBBB35D51A}" type="presParOf" srcId="{7849C445-96F7-4E3C-89FC-BBB4C7DB771D}" destId="{09AFD730-A15B-46F8-8366-7E80AB07C454}" srcOrd="5" destOrd="0" presId="urn:microsoft.com/office/officeart/2005/8/layout/process1"/>
    <dgm:cxn modelId="{25BC63A1-5B6C-4D97-9738-25F27716A26B}" type="presParOf" srcId="{09AFD730-A15B-46F8-8366-7E80AB07C454}" destId="{26286384-7BD0-4548-8F5B-8D4928D32656}" srcOrd="0" destOrd="0" presId="urn:microsoft.com/office/officeart/2005/8/layout/process1"/>
    <dgm:cxn modelId="{8B8549C8-D299-4034-970E-56B6F7281E27}" type="presParOf" srcId="{7849C445-96F7-4E3C-89FC-BBB4C7DB771D}" destId="{290215D0-6025-435D-B578-939F9028A0A6}"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6929-4398-46E8-A502-D1339A5B1313}">
      <dsp:nvSpPr>
        <dsp:cNvPr id="0" name=""/>
        <dsp:cNvSpPr/>
      </dsp:nvSpPr>
      <dsp:spPr>
        <a:xfrm>
          <a:off x="0" y="0"/>
          <a:ext cx="5534025" cy="151024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Increase geographical accessibility</a:t>
          </a:r>
          <a:endParaRPr lang="en-US" sz="3800" kern="1200" dirty="0"/>
        </a:p>
      </dsp:txBody>
      <dsp:txXfrm>
        <a:off x="73724" y="73724"/>
        <a:ext cx="5386577" cy="136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6929-4398-46E8-A502-D1339A5B1313}">
      <dsp:nvSpPr>
        <dsp:cNvPr id="0" name=""/>
        <dsp:cNvSpPr/>
      </dsp:nvSpPr>
      <dsp:spPr>
        <a:xfrm>
          <a:off x="0" y="27305"/>
          <a:ext cx="5518192" cy="155142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Increase financial accessibility</a:t>
          </a:r>
          <a:endParaRPr lang="en-US" sz="3900" kern="1200" dirty="0"/>
        </a:p>
      </dsp:txBody>
      <dsp:txXfrm>
        <a:off x="75734" y="103039"/>
        <a:ext cx="5366724" cy="1399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67383-42AD-4330-9B95-2C049DB13AF9}">
      <dsp:nvSpPr>
        <dsp:cNvPr id="0" name=""/>
        <dsp:cNvSpPr/>
      </dsp:nvSpPr>
      <dsp:spPr>
        <a:xfrm>
          <a:off x="4034" y="627231"/>
          <a:ext cx="1763967" cy="1058380"/>
        </a:xfrm>
        <a:prstGeom prst="roundRect">
          <a:avLst>
            <a:gd name="adj" fmla="val 10000"/>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Working Groups Established</a:t>
          </a:r>
          <a:endParaRPr lang="en-US" sz="1800" kern="1200" dirty="0"/>
        </a:p>
      </dsp:txBody>
      <dsp:txXfrm>
        <a:off x="35033" y="658230"/>
        <a:ext cx="1701969" cy="996382"/>
      </dsp:txXfrm>
    </dsp:sp>
    <dsp:sp modelId="{67768143-2F77-4A8E-9501-7C5756009B9D}">
      <dsp:nvSpPr>
        <dsp:cNvPr id="0" name=""/>
        <dsp:cNvSpPr/>
      </dsp:nvSpPr>
      <dsp:spPr>
        <a:xfrm>
          <a:off x="1944399"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44399" y="1025182"/>
        <a:ext cx="261773" cy="262478"/>
      </dsp:txXfrm>
    </dsp:sp>
    <dsp:sp modelId="{EEF26F41-4149-4234-A013-4EE96939EF05}">
      <dsp:nvSpPr>
        <dsp:cNvPr id="0" name=""/>
        <dsp:cNvSpPr/>
      </dsp:nvSpPr>
      <dsp:spPr>
        <a:xfrm>
          <a:off x="2473589"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Action Plan for Decentralization</a:t>
          </a:r>
          <a:endParaRPr lang="en-US" sz="1800" kern="1200" dirty="0"/>
        </a:p>
      </dsp:txBody>
      <dsp:txXfrm>
        <a:off x="2504588" y="658230"/>
        <a:ext cx="1701969" cy="996382"/>
      </dsp:txXfrm>
    </dsp:sp>
    <dsp:sp modelId="{C6C0A793-0F62-471E-B67D-4652AEC46133}">
      <dsp:nvSpPr>
        <dsp:cNvPr id="0" name=""/>
        <dsp:cNvSpPr/>
      </dsp:nvSpPr>
      <dsp:spPr>
        <a:xfrm>
          <a:off x="4413954"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13954" y="1025182"/>
        <a:ext cx="261773" cy="262478"/>
      </dsp:txXfrm>
    </dsp:sp>
    <dsp:sp modelId="{42174217-F326-4BC9-8137-317BC3BADB34}">
      <dsp:nvSpPr>
        <dsp:cNvPr id="0" name=""/>
        <dsp:cNvSpPr/>
      </dsp:nvSpPr>
      <dsp:spPr>
        <a:xfrm>
          <a:off x="4943144"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Launch of program by June 2018</a:t>
          </a:r>
          <a:endParaRPr lang="en-US" sz="1800" kern="1200" dirty="0"/>
        </a:p>
      </dsp:txBody>
      <dsp:txXfrm>
        <a:off x="4974143" y="658230"/>
        <a:ext cx="1701969" cy="996382"/>
      </dsp:txXfrm>
    </dsp:sp>
    <dsp:sp modelId="{09AFD730-A15B-46F8-8366-7E80AB07C454}">
      <dsp:nvSpPr>
        <dsp:cNvPr id="0" name=""/>
        <dsp:cNvSpPr/>
      </dsp:nvSpPr>
      <dsp:spPr>
        <a:xfrm>
          <a:off x="6883509"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83509" y="1025182"/>
        <a:ext cx="261773" cy="262478"/>
      </dsp:txXfrm>
    </dsp:sp>
    <dsp:sp modelId="{290215D0-6025-435D-B578-939F9028A0A6}">
      <dsp:nvSpPr>
        <dsp:cNvPr id="0" name=""/>
        <dsp:cNvSpPr/>
      </dsp:nvSpPr>
      <dsp:spPr>
        <a:xfrm>
          <a:off x="7412699"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Progress report for TAG 2018</a:t>
          </a:r>
          <a:endParaRPr lang="en-US" sz="1800" kern="1200" dirty="0"/>
        </a:p>
      </dsp:txBody>
      <dsp:txXfrm>
        <a:off x="7443698" y="658230"/>
        <a:ext cx="1701969" cy="9963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0.4901</cdr:x>
      <cdr:y>0.11979</cdr:y>
    </cdr:from>
    <cdr:to>
      <cdr:x>0.51103</cdr:x>
      <cdr:y>0.16869</cdr:y>
    </cdr:to>
    <cdr:sp macro="" textlink="">
      <cdr:nvSpPr>
        <cdr:cNvPr id="2" name="Down Arrow 1"/>
        <cdr:cNvSpPr/>
      </cdr:nvSpPr>
      <cdr:spPr>
        <a:xfrm xmlns:a="http://schemas.openxmlformats.org/drawingml/2006/main">
          <a:off x="5624464" y="509522"/>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0.5117</cdr:x>
      <cdr:y>0.09729</cdr:y>
    </cdr:from>
    <cdr:to>
      <cdr:x>0.61347</cdr:x>
      <cdr:y>0.19919</cdr:y>
    </cdr:to>
    <cdr:sp macro="" textlink="">
      <cdr:nvSpPr>
        <cdr:cNvPr id="7" name="TextBox 6"/>
        <cdr:cNvSpPr txBox="1"/>
      </cdr:nvSpPr>
      <cdr:spPr>
        <a:xfrm xmlns:a="http://schemas.openxmlformats.org/drawingml/2006/main">
          <a:off x="5872350" y="413824"/>
          <a:ext cx="1167937" cy="433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mn-lt"/>
            </a:rPr>
            <a:t>91.0%</a:t>
          </a:r>
          <a:endParaRPr lang="ka-GE" sz="1100" b="1" dirty="0">
            <a:latin typeface="+mn-lt"/>
          </a:endParaRPr>
        </a:p>
      </cdr:txBody>
    </cdr:sp>
  </cdr:relSizeAnchor>
  <cdr:relSizeAnchor xmlns:cdr="http://schemas.openxmlformats.org/drawingml/2006/chartDrawing">
    <cdr:from>
      <cdr:x>0.49079</cdr:x>
      <cdr:y>0.23027</cdr:y>
    </cdr:from>
    <cdr:to>
      <cdr:x>0.51172</cdr:x>
      <cdr:y>0.27917</cdr:y>
    </cdr:to>
    <cdr:sp macro="" textlink="">
      <cdr:nvSpPr>
        <cdr:cNvPr id="3" name="Down Arrow 2"/>
        <cdr:cNvSpPr/>
      </cdr:nvSpPr>
      <cdr:spPr>
        <a:xfrm xmlns:a="http://schemas.openxmlformats.org/drawingml/2006/main">
          <a:off x="5632459" y="979453"/>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0.5117</cdr:x>
      <cdr:y>0.20852</cdr:y>
    </cdr:from>
    <cdr:to>
      <cdr:x>0.62052</cdr:x>
      <cdr:y>0.30551</cdr:y>
    </cdr:to>
    <cdr:sp macro="" textlink="">
      <cdr:nvSpPr>
        <cdr:cNvPr id="8" name="TextBox 1"/>
        <cdr:cNvSpPr txBox="1"/>
      </cdr:nvSpPr>
      <cdr:spPr>
        <a:xfrm xmlns:a="http://schemas.openxmlformats.org/drawingml/2006/main">
          <a:off x="5872350" y="886957"/>
          <a:ext cx="1248844" cy="412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95.2%</a:t>
          </a:r>
          <a:endParaRPr lang="ka-GE" sz="1100" b="1" dirty="0">
            <a:latin typeface="+mn-lt"/>
          </a:endParaRPr>
        </a:p>
      </cdr:txBody>
    </cdr:sp>
  </cdr:relSizeAnchor>
  <cdr:relSizeAnchor xmlns:cdr="http://schemas.openxmlformats.org/drawingml/2006/chartDrawing">
    <cdr:from>
      <cdr:x>0.49107</cdr:x>
      <cdr:y>0.34144</cdr:y>
    </cdr:from>
    <cdr:to>
      <cdr:x>0.51199</cdr:x>
      <cdr:y>0.39034</cdr:y>
    </cdr:to>
    <cdr:sp macro="" textlink="">
      <cdr:nvSpPr>
        <cdr:cNvPr id="4" name="Down Arrow 3"/>
        <cdr:cNvSpPr/>
      </cdr:nvSpPr>
      <cdr:spPr>
        <a:xfrm xmlns:a="http://schemas.openxmlformats.org/drawingml/2006/main">
          <a:off x="5635634" y="1452298"/>
          <a:ext cx="240083"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0.51197</cdr:x>
      <cdr:y>0.31855</cdr:y>
    </cdr:from>
    <cdr:to>
      <cdr:x>0.61938</cdr:x>
      <cdr:y>0.43112</cdr:y>
    </cdr:to>
    <cdr:sp macro="" textlink="">
      <cdr:nvSpPr>
        <cdr:cNvPr id="9" name="TextBox 1"/>
        <cdr:cNvSpPr txBox="1"/>
      </cdr:nvSpPr>
      <cdr:spPr>
        <a:xfrm xmlns:a="http://schemas.openxmlformats.org/drawingml/2006/main">
          <a:off x="5875525" y="1354974"/>
          <a:ext cx="1232663" cy="478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97.2%</a:t>
          </a:r>
          <a:endParaRPr lang="ka-GE" sz="1100" b="1" dirty="0">
            <a:latin typeface="+mn-lt"/>
          </a:endParaRPr>
        </a:p>
      </cdr:txBody>
    </cdr:sp>
  </cdr:relSizeAnchor>
  <cdr:relSizeAnchor xmlns:cdr="http://schemas.openxmlformats.org/drawingml/2006/chartDrawing">
    <cdr:from>
      <cdr:x>0.49029</cdr:x>
      <cdr:y>0.45207</cdr:y>
    </cdr:from>
    <cdr:to>
      <cdr:x>0.51121</cdr:x>
      <cdr:y>0.50098</cdr:y>
    </cdr:to>
    <cdr:sp macro="" textlink="">
      <cdr:nvSpPr>
        <cdr:cNvPr id="5" name="Down Arrow 4"/>
        <cdr:cNvSpPr/>
      </cdr:nvSpPr>
      <cdr:spPr>
        <a:xfrm xmlns:a="http://schemas.openxmlformats.org/drawingml/2006/main">
          <a:off x="5626637" y="1922899"/>
          <a:ext cx="240083" cy="208039"/>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0.51197</cdr:x>
      <cdr:y>0.42773</cdr:y>
    </cdr:from>
    <cdr:to>
      <cdr:x>0.62221</cdr:x>
      <cdr:y>0.54638</cdr:y>
    </cdr:to>
    <cdr:sp macro="" textlink="">
      <cdr:nvSpPr>
        <cdr:cNvPr id="10" name="TextBox 1"/>
        <cdr:cNvSpPr txBox="1"/>
      </cdr:nvSpPr>
      <cdr:spPr>
        <a:xfrm xmlns:a="http://schemas.openxmlformats.org/drawingml/2006/main">
          <a:off x="5875525" y="1819342"/>
          <a:ext cx="1265140" cy="5046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99.9%</a:t>
          </a:r>
          <a:endParaRPr lang="ka-GE" sz="1100" b="1" dirty="0">
            <a:latin typeface="+mn-lt"/>
          </a:endParaRPr>
        </a:p>
      </cdr:txBody>
    </cdr:sp>
  </cdr:relSizeAnchor>
  <cdr:relSizeAnchor xmlns:cdr="http://schemas.openxmlformats.org/drawingml/2006/chartDrawing">
    <cdr:from>
      <cdr:x>0.49047</cdr:x>
      <cdr:y>0.56095</cdr:y>
    </cdr:from>
    <cdr:to>
      <cdr:x>0.5114</cdr:x>
      <cdr:y>0.60985</cdr:y>
    </cdr:to>
    <cdr:sp macro="" textlink="">
      <cdr:nvSpPr>
        <cdr:cNvPr id="6" name="Down Arrow 5"/>
        <cdr:cNvSpPr/>
      </cdr:nvSpPr>
      <cdr:spPr>
        <a:xfrm xmlns:a="http://schemas.openxmlformats.org/drawingml/2006/main">
          <a:off x="5628710" y="2385997"/>
          <a:ext cx="240198" cy="207996"/>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ka-GE" sz="1400"/>
        </a:p>
      </cdr:txBody>
    </cdr:sp>
  </cdr:relSizeAnchor>
  <cdr:relSizeAnchor xmlns:cdr="http://schemas.openxmlformats.org/drawingml/2006/chartDrawing">
    <cdr:from>
      <cdr:x>0.51225</cdr:x>
      <cdr:y>0.5376</cdr:y>
    </cdr:from>
    <cdr:to>
      <cdr:x>0.62672</cdr:x>
      <cdr:y>0.63246</cdr:y>
    </cdr:to>
    <cdr:sp macro="" textlink="">
      <cdr:nvSpPr>
        <cdr:cNvPr id="11" name="TextBox 1"/>
        <cdr:cNvSpPr txBox="1"/>
      </cdr:nvSpPr>
      <cdr:spPr>
        <a:xfrm xmlns:a="http://schemas.openxmlformats.org/drawingml/2006/main">
          <a:off x="5878700" y="2286664"/>
          <a:ext cx="1313685" cy="403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98.5%</a:t>
          </a:r>
          <a:endParaRPr lang="ka-GE" sz="1100" b="1" dirty="0">
            <a:latin typeface="+mn-lt"/>
          </a:endParaRPr>
        </a:p>
      </cdr:txBody>
    </cdr:sp>
  </cdr:relSizeAnchor>
  <cdr:relSizeAnchor xmlns:cdr="http://schemas.openxmlformats.org/drawingml/2006/chartDrawing">
    <cdr:from>
      <cdr:x>0.51305</cdr:x>
      <cdr:y>0.64763</cdr:y>
    </cdr:from>
    <cdr:to>
      <cdr:x>0.62611</cdr:x>
      <cdr:y>0.75415</cdr:y>
    </cdr:to>
    <cdr:sp macro="" textlink="">
      <cdr:nvSpPr>
        <cdr:cNvPr id="12" name="TextBox 1"/>
        <cdr:cNvSpPr txBox="1"/>
      </cdr:nvSpPr>
      <cdr:spPr>
        <a:xfrm xmlns:a="http://schemas.openxmlformats.org/drawingml/2006/main">
          <a:off x="5887919" y="2754678"/>
          <a:ext cx="1297503" cy="453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mn-lt"/>
            </a:rPr>
            <a:t>90.4%</a:t>
          </a:r>
          <a:endParaRPr lang="ka-GE" sz="1100" b="1" dirty="0">
            <a:latin typeface="+mn-lt"/>
          </a:endParaRPr>
        </a:p>
      </cdr:txBody>
    </cdr:sp>
  </cdr:relSizeAnchor>
  <cdr:relSizeAnchor xmlns:cdr="http://schemas.openxmlformats.org/drawingml/2006/chartDrawing">
    <cdr:from>
      <cdr:x>0.49063</cdr:x>
      <cdr:y>0.67136</cdr:y>
    </cdr:from>
    <cdr:to>
      <cdr:x>0.51156</cdr:x>
      <cdr:y>0.71599</cdr:y>
    </cdr:to>
    <cdr:sp macro="" textlink="">
      <cdr:nvSpPr>
        <cdr:cNvPr id="13" name="Down Arrow 12"/>
        <cdr:cNvSpPr/>
      </cdr:nvSpPr>
      <cdr:spPr>
        <a:xfrm xmlns:a="http://schemas.openxmlformats.org/drawingml/2006/main">
          <a:off x="5630623" y="2855629"/>
          <a:ext cx="240197" cy="189833"/>
        </a:xfrm>
        <a:prstGeom xmlns:a="http://schemas.openxmlformats.org/drawingml/2006/main" prst="downArrow">
          <a:avLst/>
        </a:prstGeom>
        <a:solidFill xmlns:a="http://schemas.openxmlformats.org/drawingml/2006/main">
          <a:srgbClr val="005897"/>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0A820-1459-4D5F-BE44-59B6EE2876BA}" type="datetimeFigureOut">
              <a:rPr lang="en-GB" smtClean="0"/>
              <a:t>10/04/2018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795A9-457E-4A9E-AC2B-D7622880FB58}" type="slidenum">
              <a:rPr lang="en-GB" smtClean="0"/>
              <a:t>‹#›</a:t>
            </a:fld>
            <a:endParaRPr lang="en-GB"/>
          </a:p>
        </p:txBody>
      </p:sp>
    </p:spTree>
    <p:extLst>
      <p:ext uri="{BB962C8B-B14F-4D97-AF65-F5344CB8AC3E}">
        <p14:creationId xmlns:p14="http://schemas.microsoft.com/office/powerpoint/2010/main" val="19327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4</a:t>
            </a:fld>
            <a:endParaRPr lang="en-GB"/>
          </a:p>
        </p:txBody>
      </p:sp>
    </p:spTree>
    <p:extLst>
      <p:ext uri="{BB962C8B-B14F-4D97-AF65-F5344CB8AC3E}">
        <p14:creationId xmlns:p14="http://schemas.microsoft.com/office/powerpoint/2010/main" val="259797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15</a:t>
            </a:fld>
            <a:endParaRPr lang="en-GB"/>
          </a:p>
        </p:txBody>
      </p:sp>
    </p:spTree>
    <p:extLst>
      <p:ext uri="{BB962C8B-B14F-4D97-AF65-F5344CB8AC3E}">
        <p14:creationId xmlns:p14="http://schemas.microsoft.com/office/powerpoint/2010/main" val="339833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achievements</a:t>
            </a:r>
            <a:r>
              <a:rPr lang="en-US" baseline="0" dirty="0" smtClean="0"/>
              <a:t> and challenges each year sets specific priorities on </a:t>
            </a:r>
            <a:r>
              <a:rPr lang="en-US" dirty="0" smtClean="0"/>
              <a:t>the road towards the elimination of HCV  in Georgia.  In 2015 we launched the elimination program with broad objectives and priorities, , in 2016</a:t>
            </a:r>
            <a:r>
              <a:rPr lang="en-US" baseline="0" dirty="0" smtClean="0"/>
              <a:t> the government approved HCV strategy,  in 2017 we put emphasis on HCV screening and detection and developing supporting systems; with technical partners and colleagues we have defined Decentralization as a priority for 2018 for acceleration of patients enrolment in treatment</a:t>
            </a:r>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5</a:t>
            </a:fld>
            <a:endParaRPr lang="en-GB"/>
          </a:p>
        </p:txBody>
      </p:sp>
    </p:spTree>
    <p:extLst>
      <p:ext uri="{BB962C8B-B14F-4D97-AF65-F5344CB8AC3E}">
        <p14:creationId xmlns:p14="http://schemas.microsoft.com/office/powerpoint/2010/main" val="125818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6</a:t>
            </a:fld>
            <a:endParaRPr lang="en-GB"/>
          </a:p>
        </p:txBody>
      </p:sp>
    </p:spTree>
    <p:extLst>
      <p:ext uri="{BB962C8B-B14F-4D97-AF65-F5344CB8AC3E}">
        <p14:creationId xmlns:p14="http://schemas.microsoft.com/office/powerpoint/2010/main" val="70343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since launching of the program up to 30% of</a:t>
            </a:r>
            <a:r>
              <a:rPr lang="en-US" baseline="0" dirty="0" smtClean="0"/>
              <a:t> estimated number of patients ()based on </a:t>
            </a:r>
            <a:r>
              <a:rPr lang="en-US" baseline="0" dirty="0" err="1" smtClean="0"/>
              <a:t>sero</a:t>
            </a:r>
            <a:r>
              <a:rPr lang="en-US" baseline="0" dirty="0" smtClean="0"/>
              <a:t> -prevalence survey enrolled in treatment with grates coverage of high burden regions namely : 40% coverage in Tbilisi, 30% coverage in </a:t>
            </a:r>
            <a:r>
              <a:rPr lang="en-US" baseline="0" dirty="0" err="1" smtClean="0"/>
              <a:t>Samegrelo</a:t>
            </a:r>
            <a:r>
              <a:rPr lang="en-US" baseline="0" dirty="0" smtClean="0"/>
              <a:t> and 27% coverage in </a:t>
            </a:r>
            <a:r>
              <a:rPr lang="en-US" baseline="0" dirty="0" err="1" smtClean="0"/>
              <a:t>Ajara</a:t>
            </a:r>
            <a:r>
              <a:rPr lang="en-US" baseline="0" dirty="0" smtClean="0"/>
              <a:t> regions. </a:t>
            </a:r>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8</a:t>
            </a:fld>
            <a:endParaRPr lang="en-GB"/>
          </a:p>
        </p:txBody>
      </p:sp>
    </p:spTree>
    <p:extLst>
      <p:ext uri="{BB962C8B-B14F-4D97-AF65-F5344CB8AC3E}">
        <p14:creationId xmlns:p14="http://schemas.microsoft.com/office/powerpoint/2010/main" val="38000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 Regardless of 30% treatment coverage achieved in 30 months of the elimination program we have observed declined trend of patients' enrolment in treatment during last few months; the trend might be explained by enrolment of symptomatic patients in treatment at the early stage of the program; based on TAG recommendations and treatment roll out modeling exercise we know that to achieve elimination goal the number of patients to be enrolled in treatment should be 2-2,500 per month;, we have to increase treatment uptake by bringing services closer to the patients  therefore priority for this year is decentralization of HCV diagnostic and treatment services </a:t>
            </a:r>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9</a:t>
            </a:fld>
            <a:endParaRPr lang="en-GB"/>
          </a:p>
        </p:txBody>
      </p:sp>
    </p:spTree>
    <p:extLst>
      <p:ext uri="{BB962C8B-B14F-4D97-AF65-F5344CB8AC3E}">
        <p14:creationId xmlns:p14="http://schemas.microsoft.com/office/powerpoint/2010/main" val="282719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Decentralization offers not only improved geographic access but provides opportunities for building costs effective model of care. The concept is in line with WHO Global health sector strategy on viral hepatitis 2016-2021 and </a:t>
            </a:r>
            <a:r>
              <a:rPr lang="en-US" sz="1200" kern="1200" dirty="0" smtClean="0">
                <a:solidFill>
                  <a:schemeClr val="tx1"/>
                </a:solidFill>
                <a:effectLst/>
                <a:latin typeface="+mn-lt"/>
                <a:ea typeface="+mn-ea"/>
                <a:cs typeface="+mn-cs"/>
              </a:rPr>
              <a:t>São Paulo Declaration on Hepatitis which calls for introducing new models of people-centered integrated service delivery </a:t>
            </a:r>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10</a:t>
            </a:fld>
            <a:endParaRPr lang="en-GB"/>
          </a:p>
        </p:txBody>
      </p:sp>
    </p:spTree>
    <p:extLst>
      <p:ext uri="{BB962C8B-B14F-4D97-AF65-F5344CB8AC3E}">
        <p14:creationId xmlns:p14="http://schemas.microsoft.com/office/powerpoint/2010/main" val="273248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implementation of the </a:t>
            </a:r>
            <a:r>
              <a:rPr lang="en-US" dirty="0" smtClean="0">
                <a:solidFill>
                  <a:srgbClr val="003564"/>
                </a:solidFill>
              </a:rPr>
              <a:t>Decentralization concept</a:t>
            </a:r>
            <a:r>
              <a:rPr lang="en-US" baseline="0" dirty="0" smtClean="0">
                <a:solidFill>
                  <a:srgbClr val="003564"/>
                </a:solidFill>
              </a:rPr>
              <a:t> initial steps have been taken: oversight and coordination group with two subgroups established with goal to develop and launch the decentralization program by June 2018</a:t>
            </a:r>
            <a:endParaRPr lang="en-GB" dirty="0" smtClean="0"/>
          </a:p>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11</a:t>
            </a:fld>
            <a:endParaRPr lang="en-GB"/>
          </a:p>
        </p:txBody>
      </p:sp>
    </p:spTree>
    <p:extLst>
      <p:ext uri="{BB962C8B-B14F-4D97-AF65-F5344CB8AC3E}">
        <p14:creationId xmlns:p14="http://schemas.microsoft.com/office/powerpoint/2010/main" val="136453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steps</a:t>
            </a:r>
            <a:r>
              <a:rPr lang="en-US" baseline="0" dirty="0" smtClean="0"/>
              <a:t> for decentralization have been undertaken: (as listed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Slide 13 a.  Action Plan for Decentralization, which will be launched in June 2018, will include</a:t>
            </a:r>
            <a:r>
              <a:rPr lang="en-US" baseline="0" dirty="0" smtClean="0"/>
              <a:t> all necessary interventions for making HCV service available at all districts.  If in 2015 there were only 4 specialized service providers, the number was increased to 31 in 2017 and which decentralization we will have about 70 service providers countrywide that will help to minimize geographic barriers to aces the needed care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12</a:t>
            </a:fld>
            <a:endParaRPr lang="en-GB"/>
          </a:p>
        </p:txBody>
      </p:sp>
    </p:spTree>
    <p:extLst>
      <p:ext uri="{BB962C8B-B14F-4D97-AF65-F5344CB8AC3E}">
        <p14:creationId xmlns:p14="http://schemas.microsoft.com/office/powerpoint/2010/main" val="42364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Universal coverage of all three diseases, high political commitment to </a:t>
            </a:r>
            <a:r>
              <a:rPr lang="en-US" sz="1200" kern="1200" dirty="0" err="1" smtClean="0">
                <a:solidFill>
                  <a:schemeClr val="tx1"/>
                </a:solidFill>
                <a:effectLst/>
                <a:latin typeface="+mn-lt"/>
                <a:ea typeface="+mn-ea"/>
                <a:cs typeface="+mn-cs"/>
              </a:rPr>
              <a:t>Hep</a:t>
            </a:r>
            <a:r>
              <a:rPr lang="en-US" sz="1200" kern="1200" dirty="0" smtClean="0">
                <a:solidFill>
                  <a:schemeClr val="tx1"/>
                </a:solidFill>
                <a:effectLst/>
                <a:latin typeface="+mn-lt"/>
                <a:ea typeface="+mn-ea"/>
                <a:cs typeface="+mn-cs"/>
              </a:rPr>
              <a:t> C Elimination program and available resources to support new models of care delivery under the global fund program gave us an opportunity to develop and launch Pilot project in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region with aim to decentralize and integrate screening and detection of TB/HIV/HCV at primary health care level in the region. Pilot region was selected based on significant burden of  TB, HIV, HCV </a:t>
            </a: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Zemo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Svaneti</a:t>
            </a:r>
            <a:r>
              <a:rPr lang="en-US" sz="1200" kern="1200" dirty="0" smtClean="0">
                <a:solidFill>
                  <a:schemeClr val="tx1"/>
                </a:solidFill>
                <a:effectLst/>
                <a:latin typeface="+mn-lt"/>
                <a:ea typeface="+mn-ea"/>
                <a:cs typeface="+mn-cs"/>
              </a:rPr>
              <a:t>. Program was launched in last November with support of local government. Up to date, Integrated TB/HIC/HCV screening protocol developed and approved; 454 doctors and nurses trained; integrated service monitoring multidisciplinary groups established in all districts; Municipal programs, with relevant budgets supporting pilot implementation approved. Testing in PHC setting including in villages was started from 2 April will reach 40% HCV detection by November 2018. The concept will be expanded to Adjara region as soon as first results of </a:t>
            </a:r>
            <a:r>
              <a:rPr lang="en-US" sz="1200" kern="1200" dirty="0" err="1" smtClean="0">
                <a:solidFill>
                  <a:schemeClr val="tx1"/>
                </a:solidFill>
                <a:effectLst/>
                <a:latin typeface="+mn-lt"/>
                <a:ea typeface="+mn-ea"/>
                <a:cs typeface="+mn-cs"/>
              </a:rPr>
              <a:t>Samegrelo</a:t>
            </a:r>
            <a:r>
              <a:rPr lang="en-US" sz="1200" kern="1200" dirty="0" smtClean="0">
                <a:solidFill>
                  <a:schemeClr val="tx1"/>
                </a:solidFill>
                <a:effectLst/>
                <a:latin typeface="+mn-lt"/>
                <a:ea typeface="+mn-ea"/>
                <a:cs typeface="+mn-cs"/>
              </a:rPr>
              <a:t> pilot will be available </a:t>
            </a:r>
          </a:p>
          <a:p>
            <a:r>
              <a:rPr lang="en-US"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13</a:t>
            </a:fld>
            <a:endParaRPr lang="en-GB"/>
          </a:p>
        </p:txBody>
      </p:sp>
    </p:spTree>
    <p:extLst>
      <p:ext uri="{BB962C8B-B14F-4D97-AF65-F5344CB8AC3E}">
        <p14:creationId xmlns:p14="http://schemas.microsoft.com/office/powerpoint/2010/main" val="116631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30828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162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7539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38777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34EBFF-75A7-488D-B6EA-88C8E20E255B}"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64428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34EBFF-75A7-488D-B6EA-88C8E20E255B}"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5975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34EBFF-75A7-488D-B6EA-88C8E20E255B}"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68246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34EBFF-75A7-488D-B6EA-88C8E20E255B}"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8813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4EBFF-75A7-488D-B6EA-88C8E20E255B}"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25837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0925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11336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4EBFF-75A7-488D-B6EA-88C8E20E255B}" type="datetimeFigureOut">
              <a:rPr lang="en-GB" smtClean="0"/>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091E-C224-4EA0-A99E-50E0CDCF3BD2}" type="slidenum">
              <a:rPr lang="en-GB" smtClean="0"/>
              <a:t>‹#›</a:t>
            </a:fld>
            <a:endParaRPr lang="en-GB"/>
          </a:p>
        </p:txBody>
      </p:sp>
      <p:sp>
        <p:nvSpPr>
          <p:cNvPr id="9" name="Rectangle 8"/>
          <p:cNvSpPr/>
          <p:nvPr userDrawn="1"/>
        </p:nvSpPr>
        <p:spPr>
          <a:xfrm>
            <a:off x="0" y="6186199"/>
            <a:ext cx="12192000" cy="681037"/>
          </a:xfrm>
          <a:prstGeom prst="rect">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lin ang="16200000" scaled="1"/>
            <a:tileRec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64" y="6201583"/>
            <a:ext cx="1339273" cy="637713"/>
          </a:xfrm>
          <a:prstGeom prst="rect">
            <a:avLst/>
          </a:prstGeom>
        </p:spPr>
      </p:pic>
    </p:spTree>
    <p:extLst>
      <p:ext uri="{BB962C8B-B14F-4D97-AF65-F5344CB8AC3E}">
        <p14:creationId xmlns:p14="http://schemas.microsoft.com/office/powerpoint/2010/main" val="120959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73" y="448709"/>
            <a:ext cx="11207794" cy="1968715"/>
          </a:xfrm>
        </p:spPr>
        <p:txBody>
          <a:bodyPr>
            <a:normAutofit/>
          </a:bodyPr>
          <a:lstStyle/>
          <a:p>
            <a:r>
              <a:rPr lang="en-US" sz="3800" b="1" spc="90" dirty="0" smtClean="0">
                <a:solidFill>
                  <a:srgbClr val="005897"/>
                </a:solidFill>
                <a:cs typeface="Calibri" panose="020F0502020204030204" pitchFamily="34" charset="0"/>
              </a:rPr>
              <a:t>Progress Towards Decentralization and Integration </a:t>
            </a:r>
            <a:br>
              <a:rPr lang="en-US" sz="3800" b="1" spc="90" dirty="0" smtClean="0">
                <a:solidFill>
                  <a:srgbClr val="005897"/>
                </a:solidFill>
                <a:cs typeface="Calibri" panose="020F0502020204030204" pitchFamily="34" charset="0"/>
              </a:rPr>
            </a:br>
            <a:r>
              <a:rPr lang="en-US" sz="3800" b="1" spc="90" dirty="0" smtClean="0">
                <a:solidFill>
                  <a:srgbClr val="005897"/>
                </a:solidFill>
                <a:cs typeface="Calibri" panose="020F0502020204030204" pitchFamily="34" charset="0"/>
              </a:rPr>
              <a:t>of HCV Services in Primary Care, Hospitals and</a:t>
            </a:r>
            <a:br>
              <a:rPr lang="en-US" sz="3800" b="1" spc="90" dirty="0" smtClean="0">
                <a:solidFill>
                  <a:srgbClr val="005897"/>
                </a:solidFill>
                <a:cs typeface="Calibri" panose="020F0502020204030204" pitchFamily="34" charset="0"/>
              </a:rPr>
            </a:br>
            <a:r>
              <a:rPr lang="en-US" sz="3800" b="1" spc="90" dirty="0" smtClean="0">
                <a:solidFill>
                  <a:srgbClr val="005897"/>
                </a:solidFill>
                <a:cs typeface="Calibri" panose="020F0502020204030204" pitchFamily="34" charset="0"/>
              </a:rPr>
              <a:t>Harm Reduction Settings in Georgia </a:t>
            </a:r>
            <a:endParaRPr lang="en-GB" sz="3800" b="1" spc="90" dirty="0">
              <a:solidFill>
                <a:srgbClr val="005897"/>
              </a:solidFill>
              <a:cs typeface="Calibri" panose="020F0502020204030204" pitchFamily="34" charset="0"/>
            </a:endParaRPr>
          </a:p>
        </p:txBody>
      </p:sp>
      <p:sp>
        <p:nvSpPr>
          <p:cNvPr id="4" name="Rectangle 3"/>
          <p:cNvSpPr/>
          <p:nvPr/>
        </p:nvSpPr>
        <p:spPr>
          <a:xfrm>
            <a:off x="1764109" y="3684375"/>
            <a:ext cx="6950399" cy="830997"/>
          </a:xfrm>
          <a:prstGeom prst="rect">
            <a:avLst/>
          </a:prstGeom>
        </p:spPr>
        <p:txBody>
          <a:bodyPr wrap="square">
            <a:spAutoFit/>
          </a:bodyPr>
          <a:lstStyle/>
          <a:p>
            <a:r>
              <a:rPr lang="en-US" sz="2400" dirty="0">
                <a:solidFill>
                  <a:srgbClr val="005897"/>
                </a:solidFill>
                <a:latin typeface="+mj-lt"/>
                <a:ea typeface="Calibri" panose="020F0502020204030204" pitchFamily="34" charset="0"/>
              </a:rPr>
              <a:t>Dr. </a:t>
            </a:r>
            <a:r>
              <a:rPr lang="en-US" sz="2400" dirty="0" smtClean="0">
                <a:solidFill>
                  <a:srgbClr val="005897"/>
                </a:solidFill>
                <a:latin typeface="+mj-lt"/>
                <a:ea typeface="Calibri" panose="020F0502020204030204" pitchFamily="34" charset="0"/>
              </a:rPr>
              <a:t>David </a:t>
            </a:r>
            <a:r>
              <a:rPr lang="en-US" sz="2400" dirty="0" err="1">
                <a:solidFill>
                  <a:srgbClr val="005897"/>
                </a:solidFill>
                <a:latin typeface="+mj-lt"/>
                <a:ea typeface="Calibri" panose="020F0502020204030204" pitchFamily="34" charset="0"/>
              </a:rPr>
              <a:t>Sergeenko</a:t>
            </a:r>
            <a:r>
              <a:rPr lang="en-US" sz="2400" dirty="0">
                <a:solidFill>
                  <a:srgbClr val="005897"/>
                </a:solidFill>
                <a:latin typeface="+mj-lt"/>
                <a:ea typeface="Calibri" panose="020F0502020204030204" pitchFamily="34" charset="0"/>
              </a:rPr>
              <a:t>, </a:t>
            </a:r>
            <a:endParaRPr lang="en-US" sz="2400" dirty="0" smtClean="0">
              <a:solidFill>
                <a:srgbClr val="005897"/>
              </a:solidFill>
              <a:latin typeface="+mj-lt"/>
              <a:ea typeface="Calibri" panose="020F0502020204030204" pitchFamily="34" charset="0"/>
            </a:endParaRPr>
          </a:p>
          <a:p>
            <a:r>
              <a:rPr lang="en-US" sz="2400" dirty="0" smtClean="0">
                <a:solidFill>
                  <a:srgbClr val="005897"/>
                </a:solidFill>
                <a:latin typeface="+mj-lt"/>
                <a:ea typeface="Calibri" panose="020F0502020204030204" pitchFamily="34" charset="0"/>
              </a:rPr>
              <a:t>Minister </a:t>
            </a:r>
            <a:r>
              <a:rPr lang="en-US" sz="2400" dirty="0">
                <a:solidFill>
                  <a:srgbClr val="005897"/>
                </a:solidFill>
                <a:latin typeface="+mj-lt"/>
                <a:ea typeface="Calibri" panose="020F0502020204030204" pitchFamily="34" charset="0"/>
              </a:rPr>
              <a:t>of </a:t>
            </a:r>
            <a:r>
              <a:rPr lang="en-US" sz="2400" dirty="0" err="1" smtClean="0">
                <a:solidFill>
                  <a:srgbClr val="005897"/>
                </a:solidFill>
                <a:latin typeface="+mj-lt"/>
                <a:ea typeface="Calibri" panose="020F0502020204030204" pitchFamily="34" charset="0"/>
              </a:rPr>
              <a:t>Labour</a:t>
            </a:r>
            <a:r>
              <a:rPr lang="en-US" sz="2400" dirty="0">
                <a:solidFill>
                  <a:srgbClr val="005897"/>
                </a:solidFill>
                <a:latin typeface="+mj-lt"/>
                <a:ea typeface="Calibri" panose="020F0502020204030204" pitchFamily="34" charset="0"/>
              </a:rPr>
              <a:t>, </a:t>
            </a:r>
            <a:r>
              <a:rPr lang="en-US" sz="2400" dirty="0" smtClean="0">
                <a:solidFill>
                  <a:srgbClr val="005897"/>
                </a:solidFill>
                <a:latin typeface="+mj-lt"/>
                <a:ea typeface="Calibri" panose="020F0502020204030204" pitchFamily="34" charset="0"/>
              </a:rPr>
              <a:t>Health </a:t>
            </a:r>
            <a:r>
              <a:rPr lang="en-US" sz="2400" dirty="0">
                <a:solidFill>
                  <a:srgbClr val="005897"/>
                </a:solidFill>
                <a:latin typeface="+mj-lt"/>
                <a:ea typeface="Calibri" panose="020F0502020204030204" pitchFamily="34" charset="0"/>
              </a:rPr>
              <a:t>and Social </a:t>
            </a:r>
            <a:r>
              <a:rPr lang="en-US" sz="2400" dirty="0" smtClean="0">
                <a:solidFill>
                  <a:srgbClr val="005897"/>
                </a:solidFill>
                <a:latin typeface="+mj-lt"/>
                <a:ea typeface="Calibri" panose="020F0502020204030204" pitchFamily="34" charset="0"/>
              </a:rPr>
              <a:t>Affairs of Georgia</a:t>
            </a:r>
            <a:endParaRPr lang="en-GB" sz="2400" dirty="0">
              <a:solidFill>
                <a:srgbClr val="005897"/>
              </a:solidFill>
              <a:latin typeface="+mj-lt"/>
            </a:endParaRPr>
          </a:p>
        </p:txBody>
      </p:sp>
      <p:pic>
        <p:nvPicPr>
          <p:cNvPr id="5" name="logo.png"/>
          <p:cNvPicPr>
            <a:picLocks noChangeAspect="1"/>
          </p:cNvPicPr>
          <p:nvPr/>
        </p:nvPicPr>
        <p:blipFill>
          <a:blip r:embed="rId2">
            <a:extLst/>
          </a:blip>
          <a:stretch>
            <a:fillRect/>
          </a:stretch>
        </p:blipFill>
        <p:spPr>
          <a:xfrm>
            <a:off x="730776" y="3842785"/>
            <a:ext cx="886601" cy="937460"/>
          </a:xfrm>
          <a:prstGeom prst="rect">
            <a:avLst/>
          </a:prstGeom>
          <a:ln w="12700">
            <a:miter lim="400000"/>
          </a:ln>
        </p:spPr>
      </p:pic>
      <p:cxnSp>
        <p:nvCxnSpPr>
          <p:cNvPr id="7" name="Straight Connector 6"/>
          <p:cNvCxnSpPr/>
          <p:nvPr/>
        </p:nvCxnSpPr>
        <p:spPr>
          <a:xfrm>
            <a:off x="1692192" y="3791075"/>
            <a:ext cx="0" cy="1009718"/>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0994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29518978"/>
              </p:ext>
            </p:extLst>
          </p:nvPr>
        </p:nvGraphicFramePr>
        <p:xfrm>
          <a:off x="428625" y="2066925"/>
          <a:ext cx="5534025"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655386973"/>
              </p:ext>
            </p:extLst>
          </p:nvPr>
        </p:nvGraphicFramePr>
        <p:xfrm>
          <a:off x="6254708" y="2031249"/>
          <a:ext cx="5518192" cy="1578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Straight Connector 6"/>
          <p:cNvCxnSpPr/>
          <p:nvPr/>
        </p:nvCxnSpPr>
        <p:spPr>
          <a:xfrm flipH="1">
            <a:off x="2999739" y="1122871"/>
            <a:ext cx="6192520" cy="2004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Objectives of Decentralization</a:t>
            </a:r>
          </a:p>
        </p:txBody>
      </p:sp>
      <p:sp>
        <p:nvSpPr>
          <p:cNvPr id="9" name="Title 1"/>
          <p:cNvSpPr txBox="1">
            <a:spLocks/>
          </p:cNvSpPr>
          <p:nvPr/>
        </p:nvSpPr>
        <p:spPr>
          <a:xfrm>
            <a:off x="6353175" y="3762375"/>
            <a:ext cx="4962525" cy="895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274320">
              <a:lnSpc>
                <a:spcPct val="100000"/>
              </a:lnSpc>
              <a:buFont typeface="Arial" panose="020B0604020202020204" pitchFamily="34" charset="0"/>
              <a:buChar char="•"/>
            </a:pPr>
            <a:r>
              <a:rPr lang="en-US" sz="2500" dirty="0">
                <a:solidFill>
                  <a:srgbClr val="003564"/>
                </a:solidFill>
              </a:rPr>
              <a:t>simplified diagnostics algorithms</a:t>
            </a:r>
          </a:p>
          <a:p>
            <a:pPr marL="571500" lvl="0" indent="-274320">
              <a:lnSpc>
                <a:spcPct val="100000"/>
              </a:lnSpc>
              <a:buFont typeface="Arial" panose="020B0604020202020204" pitchFamily="34" charset="0"/>
              <a:buChar char="•"/>
            </a:pPr>
            <a:r>
              <a:rPr lang="en-US" sz="2500" dirty="0">
                <a:solidFill>
                  <a:srgbClr val="003564"/>
                </a:solidFill>
              </a:rPr>
              <a:t>Minimize cost of diagnostics</a:t>
            </a:r>
          </a:p>
        </p:txBody>
      </p:sp>
      <p:sp>
        <p:nvSpPr>
          <p:cNvPr id="10" name="Title 1"/>
          <p:cNvSpPr txBox="1">
            <a:spLocks/>
          </p:cNvSpPr>
          <p:nvPr/>
        </p:nvSpPr>
        <p:spPr>
          <a:xfrm>
            <a:off x="518477" y="3762375"/>
            <a:ext cx="4962525" cy="895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274320">
              <a:lnSpc>
                <a:spcPct val="100000"/>
              </a:lnSpc>
              <a:buFont typeface="Arial" panose="020B0604020202020204" pitchFamily="34" charset="0"/>
              <a:buChar char="•"/>
            </a:pPr>
            <a:r>
              <a:rPr lang="en-US" sz="2500" dirty="0">
                <a:solidFill>
                  <a:srgbClr val="003564"/>
                </a:solidFill>
              </a:rPr>
              <a:t>decentralization of screening, care and treatment services</a:t>
            </a:r>
          </a:p>
        </p:txBody>
      </p:sp>
    </p:spTree>
    <p:extLst>
      <p:ext uri="{BB962C8B-B14F-4D97-AF65-F5344CB8AC3E}">
        <p14:creationId xmlns:p14="http://schemas.microsoft.com/office/powerpoint/2010/main" val="395724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7244004"/>
              </p:ext>
            </p:extLst>
          </p:nvPr>
        </p:nvGraphicFramePr>
        <p:xfrm>
          <a:off x="1505648" y="463739"/>
          <a:ext cx="9180702" cy="231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flipH="1">
            <a:off x="2438462" y="2443302"/>
            <a:ext cx="7315075" cy="2367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286" y="2562226"/>
            <a:ext cx="9803426" cy="3593110"/>
          </a:xfrm>
          <a:prstGeom prst="rect">
            <a:avLst/>
          </a:prstGeom>
        </p:spPr>
      </p:pic>
      <p:sp>
        <p:nvSpPr>
          <p:cNvPr id="6"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Decentralization Concept</a:t>
            </a:r>
          </a:p>
        </p:txBody>
      </p:sp>
    </p:spTree>
    <p:extLst>
      <p:ext uri="{BB962C8B-B14F-4D97-AF65-F5344CB8AC3E}">
        <p14:creationId xmlns:p14="http://schemas.microsoft.com/office/powerpoint/2010/main" val="2463657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75" y="1151810"/>
            <a:ext cx="12039600" cy="455829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1900" dirty="0" smtClean="0">
                <a:solidFill>
                  <a:srgbClr val="005594"/>
                </a:solidFill>
              </a:rPr>
              <a:t>HCV screening widely accessible at all levels (including at community level)</a:t>
            </a:r>
          </a:p>
          <a:p>
            <a:pPr marL="285750" indent="-285750">
              <a:lnSpc>
                <a:spcPct val="200000"/>
              </a:lnSpc>
              <a:buFont typeface="Wingdings" panose="05000000000000000000" pitchFamily="2" charset="2"/>
              <a:buChar char="Ø"/>
            </a:pPr>
            <a:r>
              <a:rPr lang="en-US" sz="1900" dirty="0" smtClean="0">
                <a:solidFill>
                  <a:srgbClr val="005594"/>
                </a:solidFill>
              </a:rPr>
              <a:t>Point of care RNA confirmatory testing is available</a:t>
            </a:r>
          </a:p>
          <a:p>
            <a:pPr marL="285750" indent="-285750">
              <a:lnSpc>
                <a:spcPct val="200000"/>
              </a:lnSpc>
              <a:buFont typeface="Wingdings" panose="05000000000000000000" pitchFamily="2" charset="2"/>
              <a:buChar char="Ø"/>
            </a:pPr>
            <a:r>
              <a:rPr lang="en-US" sz="1900" dirty="0" smtClean="0">
                <a:solidFill>
                  <a:srgbClr val="005594"/>
                </a:solidFill>
              </a:rPr>
              <a:t>Simplified diagnostic and treatment </a:t>
            </a:r>
            <a:r>
              <a:rPr lang="en-US" sz="1900" dirty="0">
                <a:solidFill>
                  <a:srgbClr val="005594"/>
                </a:solidFill>
              </a:rPr>
              <a:t>protocols </a:t>
            </a:r>
            <a:r>
              <a:rPr lang="en-US" sz="1900" dirty="0" smtClean="0">
                <a:solidFill>
                  <a:srgbClr val="005594"/>
                </a:solidFill>
              </a:rPr>
              <a:t>developed for general </a:t>
            </a:r>
            <a:r>
              <a:rPr lang="en-US" sz="1900" dirty="0">
                <a:solidFill>
                  <a:srgbClr val="005594"/>
                </a:solidFill>
              </a:rPr>
              <a:t>health settings and harm reduction </a:t>
            </a:r>
            <a:r>
              <a:rPr lang="en-US" sz="1900" dirty="0" smtClean="0">
                <a:solidFill>
                  <a:srgbClr val="005594"/>
                </a:solidFill>
              </a:rPr>
              <a:t>centers</a:t>
            </a:r>
          </a:p>
          <a:p>
            <a:pPr marL="285750" indent="-285750">
              <a:lnSpc>
                <a:spcPct val="200000"/>
              </a:lnSpc>
              <a:buFont typeface="Wingdings" panose="05000000000000000000" pitchFamily="2" charset="2"/>
              <a:buChar char="Ø"/>
            </a:pPr>
            <a:r>
              <a:rPr lang="en-US" sz="1900" dirty="0" smtClean="0">
                <a:solidFill>
                  <a:srgbClr val="005594"/>
                </a:solidFill>
              </a:rPr>
              <a:t>CME </a:t>
            </a:r>
            <a:r>
              <a:rPr lang="en-US" sz="1900" dirty="0">
                <a:solidFill>
                  <a:srgbClr val="005594"/>
                </a:solidFill>
              </a:rPr>
              <a:t>training program for PHC </a:t>
            </a:r>
            <a:r>
              <a:rPr lang="en-US" sz="1900" dirty="0" smtClean="0">
                <a:solidFill>
                  <a:srgbClr val="005594"/>
                </a:solidFill>
              </a:rPr>
              <a:t>physicians </a:t>
            </a:r>
            <a:r>
              <a:rPr lang="en-US" sz="1900" dirty="0">
                <a:solidFill>
                  <a:srgbClr val="005594"/>
                </a:solidFill>
              </a:rPr>
              <a:t>developed and approved</a:t>
            </a:r>
          </a:p>
          <a:p>
            <a:pPr marL="285750" indent="-285750">
              <a:lnSpc>
                <a:spcPct val="200000"/>
              </a:lnSpc>
              <a:buFont typeface="Wingdings" panose="05000000000000000000" pitchFamily="2" charset="2"/>
              <a:buChar char="Ø"/>
            </a:pPr>
            <a:r>
              <a:rPr lang="en-US" sz="1900" dirty="0">
                <a:solidFill>
                  <a:srgbClr val="005594"/>
                </a:solidFill>
              </a:rPr>
              <a:t>Training for PHC and Hospital staff </a:t>
            </a:r>
            <a:r>
              <a:rPr lang="en-US" sz="1900" dirty="0" smtClean="0">
                <a:solidFill>
                  <a:srgbClr val="005594"/>
                </a:solidFill>
              </a:rPr>
              <a:t>has </a:t>
            </a:r>
            <a:r>
              <a:rPr lang="en-US" sz="1900" dirty="0">
                <a:solidFill>
                  <a:srgbClr val="005594"/>
                </a:solidFill>
              </a:rPr>
              <a:t>been launched </a:t>
            </a:r>
          </a:p>
          <a:p>
            <a:pPr marL="285750" indent="-285750">
              <a:lnSpc>
                <a:spcPct val="200000"/>
              </a:lnSpc>
              <a:buFont typeface="Wingdings" panose="05000000000000000000" pitchFamily="2" charset="2"/>
              <a:buChar char="Ø"/>
            </a:pPr>
            <a:r>
              <a:rPr lang="en-US" sz="1900" dirty="0" smtClean="0">
                <a:solidFill>
                  <a:srgbClr val="005594"/>
                </a:solidFill>
              </a:rPr>
              <a:t>ECHO platform is utilized </a:t>
            </a:r>
            <a:r>
              <a:rPr lang="en-US" sz="1900" dirty="0">
                <a:solidFill>
                  <a:srgbClr val="005594"/>
                </a:solidFill>
              </a:rPr>
              <a:t>for training and care decentralization </a:t>
            </a:r>
            <a:r>
              <a:rPr lang="en-US" sz="1900" dirty="0" smtClean="0">
                <a:solidFill>
                  <a:srgbClr val="005594"/>
                </a:solidFill>
              </a:rPr>
              <a:t>support </a:t>
            </a:r>
          </a:p>
          <a:p>
            <a:pPr marL="285750" indent="-285750">
              <a:lnSpc>
                <a:spcPct val="200000"/>
              </a:lnSpc>
              <a:buFont typeface="Wingdings" panose="05000000000000000000" pitchFamily="2" charset="2"/>
              <a:buChar char="Ø"/>
            </a:pPr>
            <a:r>
              <a:rPr lang="en-US" sz="1900" dirty="0" smtClean="0">
                <a:solidFill>
                  <a:srgbClr val="005594"/>
                </a:solidFill>
              </a:rPr>
              <a:t>HCV </a:t>
            </a:r>
            <a:r>
              <a:rPr lang="en-US" sz="1900" dirty="0">
                <a:solidFill>
                  <a:srgbClr val="005594"/>
                </a:solidFill>
              </a:rPr>
              <a:t>elimination program database </a:t>
            </a:r>
            <a:r>
              <a:rPr lang="en-US" sz="1900" dirty="0" smtClean="0">
                <a:solidFill>
                  <a:srgbClr val="005594"/>
                </a:solidFill>
              </a:rPr>
              <a:t>is modified in response to HCV care decentralization needs </a:t>
            </a:r>
            <a:endParaRPr lang="en-US" sz="1900" dirty="0">
              <a:solidFill>
                <a:srgbClr val="005594"/>
              </a:solidFill>
            </a:endParaRPr>
          </a:p>
          <a:p>
            <a:pPr marL="285750" indent="-285750">
              <a:lnSpc>
                <a:spcPct val="150000"/>
              </a:lnSpc>
              <a:buFont typeface="Wingdings" panose="05000000000000000000" pitchFamily="2" charset="2"/>
              <a:buChar char="Ø"/>
            </a:pPr>
            <a:endParaRPr lang="en-US" dirty="0">
              <a:solidFill>
                <a:srgbClr val="005594"/>
              </a:solidFill>
            </a:endParaRPr>
          </a:p>
        </p:txBody>
      </p:sp>
      <p:sp>
        <p:nvSpPr>
          <p:cNvPr id="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Progress towards decentralization</a:t>
            </a:r>
          </a:p>
        </p:txBody>
      </p:sp>
    </p:spTree>
    <p:extLst>
      <p:ext uri="{BB962C8B-B14F-4D97-AF65-F5344CB8AC3E}">
        <p14:creationId xmlns:p14="http://schemas.microsoft.com/office/powerpoint/2010/main" val="1085949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667" y="817563"/>
            <a:ext cx="8414823" cy="5331691"/>
          </a:xfrm>
          <a:prstGeom prst="rect">
            <a:avLst/>
          </a:prstGeom>
          <a:ln>
            <a:noFill/>
          </a:ln>
          <a:effectLst>
            <a:softEdge rad="112500"/>
          </a:effectLst>
        </p:spPr>
      </p:pic>
      <p:sp>
        <p:nvSpPr>
          <p:cNvPr id="9" name="Flowchart: Connector 8"/>
          <p:cNvSpPr/>
          <p:nvPr/>
        </p:nvSpPr>
        <p:spPr>
          <a:xfrm>
            <a:off x="8862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97766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97004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167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8709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0146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 action="ppaction://hlinkshowjump?jump=firstslide" highlightClick="1"/>
          </p:cNvPr>
          <p:cNvSpPr/>
          <p:nvPr/>
        </p:nvSpPr>
        <p:spPr>
          <a:xfrm>
            <a:off x="9319491" y="4925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ction Button: Home 16">
            <a:hlinkClick r:id="" action="ppaction://hlinkshowjump?jump=firstslide" highlightClick="1"/>
          </p:cNvPr>
          <p:cNvSpPr/>
          <p:nvPr/>
        </p:nvSpPr>
        <p:spPr>
          <a:xfrm>
            <a:off x="10386291" y="4239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Connector 17"/>
          <p:cNvSpPr/>
          <p:nvPr/>
        </p:nvSpPr>
        <p:spPr>
          <a:xfrm>
            <a:off x="103100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0052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03862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0052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10995891" y="4315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108434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11148291" y="5230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10310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 action="ppaction://hlinkshowjump?jump=firstslide" highlightClick="1"/>
          </p:cNvPr>
          <p:cNvSpPr/>
          <p:nvPr/>
        </p:nvSpPr>
        <p:spPr>
          <a:xfrm>
            <a:off x="8481291" y="3248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Action Button: Home 26">
            <a:hlinkClick r:id="" action="ppaction://hlinkshowjump?jump=firstslide" highlightClick="1"/>
          </p:cNvPr>
          <p:cNvSpPr/>
          <p:nvPr/>
        </p:nvSpPr>
        <p:spPr>
          <a:xfrm>
            <a:off x="8100291" y="3477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Flowchart: Connector 27"/>
          <p:cNvSpPr/>
          <p:nvPr/>
        </p:nvSpPr>
        <p:spPr>
          <a:xfrm>
            <a:off x="8633691" y="3629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8100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405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77192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0240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73382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68048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7947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7566891" y="5153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7947891" y="5382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167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9243291" y="3096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9548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9167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Home 41">
            <a:hlinkClick r:id="" action="ppaction://hlinkshowjump?jump=firstslide" highlightClick="1"/>
          </p:cNvPr>
          <p:cNvSpPr/>
          <p:nvPr/>
        </p:nvSpPr>
        <p:spPr>
          <a:xfrm>
            <a:off x="6500091" y="3401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Action Button: Home 42">
            <a:hlinkClick r:id="" action="ppaction://hlinkshowjump?jump=firstslide" highlightClick="1"/>
          </p:cNvPr>
          <p:cNvSpPr/>
          <p:nvPr/>
        </p:nvSpPr>
        <p:spPr>
          <a:xfrm>
            <a:off x="7719291" y="3325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4" name="Action Button: Home 43">
            <a:hlinkClick r:id="" action="ppaction://hlinkshowjump?jump=firstslide" highlightClick="1"/>
          </p:cNvPr>
          <p:cNvSpPr/>
          <p:nvPr/>
        </p:nvSpPr>
        <p:spPr>
          <a:xfrm>
            <a:off x="7033491" y="4010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Action Button: Home 44">
            <a:hlinkClick r:id="" action="ppaction://hlinkshowjump?jump=firstslide" highlightClick="1"/>
          </p:cNvPr>
          <p:cNvSpPr/>
          <p:nvPr/>
        </p:nvSpPr>
        <p:spPr>
          <a:xfrm>
            <a:off x="7566891" y="3706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Flowchart: Connector 45"/>
          <p:cNvSpPr/>
          <p:nvPr/>
        </p:nvSpPr>
        <p:spPr>
          <a:xfrm>
            <a:off x="6652491" y="3172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6957291" y="3248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74906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71858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6804891" y="4087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6576291" y="3706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7643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74144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6881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66524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881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69572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73382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63476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881091" y="2639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3382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2620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77954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ction Button: Home 64">
            <a:hlinkClick r:id="" action="ppaction://hlinkshowjump?jump=firstslide" highlightClick="1"/>
          </p:cNvPr>
          <p:cNvSpPr/>
          <p:nvPr/>
        </p:nvSpPr>
        <p:spPr>
          <a:xfrm>
            <a:off x="6195291" y="2029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Action Button: Home 65">
            <a:hlinkClick r:id="" action="ppaction://hlinkshowjump?jump=firstslide" highlightClick="1"/>
          </p:cNvPr>
          <p:cNvSpPr/>
          <p:nvPr/>
        </p:nvSpPr>
        <p:spPr>
          <a:xfrm>
            <a:off x="6119091" y="2791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lowchart: Connector 66"/>
          <p:cNvSpPr/>
          <p:nvPr/>
        </p:nvSpPr>
        <p:spPr>
          <a:xfrm>
            <a:off x="7033491" y="2258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5966691" y="2334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6728691" y="2182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62714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58904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65000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5738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6119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5966691" y="2563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ction Button: Home 75">
            <a:hlinkClick r:id="" action="ppaction://hlinkshowjump?jump=firstslide" highlightClick="1"/>
          </p:cNvPr>
          <p:cNvSpPr/>
          <p:nvPr/>
        </p:nvSpPr>
        <p:spPr>
          <a:xfrm>
            <a:off x="5738091" y="37822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Action Button: Home 76">
            <a:hlinkClick r:id="" action="ppaction://hlinkshowjump?jump=firstslide" highlightClick="1"/>
          </p:cNvPr>
          <p:cNvSpPr/>
          <p:nvPr/>
        </p:nvSpPr>
        <p:spPr>
          <a:xfrm>
            <a:off x="6423891" y="40870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Flowchart: Connector 77"/>
          <p:cNvSpPr/>
          <p:nvPr/>
        </p:nvSpPr>
        <p:spPr>
          <a:xfrm>
            <a:off x="60428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9666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6195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ction Button: Home 80">
            <a:hlinkClick r:id="" action="ppaction://hlinkshowjump?jump=firstslide" highlightClick="1"/>
          </p:cNvPr>
          <p:cNvSpPr/>
          <p:nvPr/>
        </p:nvSpPr>
        <p:spPr>
          <a:xfrm>
            <a:off x="5738091" y="43156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2" name="Action Button: Home 81">
            <a:hlinkClick r:id="" action="ppaction://hlinkshowjump?jump=firstslide" highlightClick="1"/>
          </p:cNvPr>
          <p:cNvSpPr/>
          <p:nvPr/>
        </p:nvSpPr>
        <p:spPr>
          <a:xfrm>
            <a:off x="6423891" y="47728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Flowchart: Connector 82"/>
          <p:cNvSpPr/>
          <p:nvPr/>
        </p:nvSpPr>
        <p:spPr>
          <a:xfrm>
            <a:off x="5433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6618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56618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58904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6119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62714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60428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6423891" y="4468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55688" y="1791335"/>
            <a:ext cx="2601906" cy="3981912"/>
            <a:chOff x="300183" y="1756885"/>
            <a:chExt cx="2601906" cy="3981912"/>
          </a:xfrm>
        </p:grpSpPr>
        <p:sp>
          <p:nvSpPr>
            <p:cNvPr id="3" name="TextBox 2"/>
            <p:cNvSpPr txBox="1"/>
            <p:nvPr/>
          </p:nvSpPr>
          <p:spPr>
            <a:xfrm>
              <a:off x="923391" y="1785704"/>
              <a:ext cx="1752600" cy="307777"/>
            </a:xfrm>
            <a:prstGeom prst="rect">
              <a:avLst/>
            </a:prstGeom>
            <a:noFill/>
          </p:spPr>
          <p:txBody>
            <a:bodyPr wrap="square" rtlCol="0">
              <a:spAutoFit/>
            </a:bodyPr>
            <a:lstStyle/>
            <a:p>
              <a:r>
                <a:rPr lang="en-US" sz="1400" b="1" dirty="0">
                  <a:solidFill>
                    <a:srgbClr val="003564"/>
                  </a:solidFill>
                  <a:latin typeface="+mj-lt"/>
                </a:rPr>
                <a:t>Service Provider</a:t>
              </a:r>
            </a:p>
          </p:txBody>
        </p:sp>
        <p:sp>
          <p:nvSpPr>
            <p:cNvPr id="91" name="Action Button: Home 90">
              <a:hlinkClick r:id="" action="ppaction://hlinkshowjump?jump=firstslide" highlightClick="1"/>
            </p:cNvPr>
            <p:cNvSpPr/>
            <p:nvPr/>
          </p:nvSpPr>
          <p:spPr>
            <a:xfrm>
              <a:off x="300183" y="1756885"/>
              <a:ext cx="609600" cy="3810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2" name="Flowchart: Connector 91"/>
            <p:cNvSpPr/>
            <p:nvPr/>
          </p:nvSpPr>
          <p:spPr>
            <a:xfrm>
              <a:off x="493776" y="225516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9783" y="2137885"/>
              <a:ext cx="1676400" cy="307777"/>
            </a:xfrm>
            <a:prstGeom prst="rect">
              <a:avLst/>
            </a:prstGeom>
            <a:noFill/>
          </p:spPr>
          <p:txBody>
            <a:bodyPr wrap="square" rtlCol="0">
              <a:spAutoFit/>
            </a:bodyPr>
            <a:lstStyle/>
            <a:p>
              <a:r>
                <a:rPr lang="en-US" sz="1400" b="1" dirty="0" smtClean="0">
                  <a:solidFill>
                    <a:srgbClr val="003564"/>
                  </a:solidFill>
                  <a:latin typeface="+mj-lt"/>
                </a:rPr>
                <a:t>New HCV Centers</a:t>
              </a:r>
              <a:endParaRPr lang="en-US" sz="1400" b="1" dirty="0">
                <a:solidFill>
                  <a:srgbClr val="003564"/>
                </a:solidFill>
                <a:latin typeface="+mj-lt"/>
              </a:endParaRPr>
            </a:p>
          </p:txBody>
        </p:sp>
        <p:cxnSp>
          <p:nvCxnSpPr>
            <p:cNvPr id="95" name="Straight Connector 94"/>
            <p:cNvCxnSpPr/>
            <p:nvPr/>
          </p:nvCxnSpPr>
          <p:spPr>
            <a:xfrm>
              <a:off x="300183" y="2715491"/>
              <a:ext cx="1971962"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Striped Right Arrow 95"/>
            <p:cNvSpPr/>
            <p:nvPr/>
          </p:nvSpPr>
          <p:spPr>
            <a:xfrm rot="16200000">
              <a:off x="199959" y="3937425"/>
              <a:ext cx="2870906" cy="731838"/>
            </a:xfrm>
            <a:prstGeom prst="stripedRightArrow">
              <a:avLst>
                <a:gd name="adj1" fmla="val 75516"/>
                <a:gd name="adj2" fmla="val 49951"/>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path path="circle">
                <a:fillToRect l="50000" t="50000" r="50000" b="50000"/>
              </a:path>
              <a:tileRect/>
            </a:gradFill>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400" b="1" dirty="0">
                <a:solidFill>
                  <a:srgbClr val="002060"/>
                </a:solidFill>
                <a:latin typeface="Arial" panose="020B0604020202020204" pitchFamily="34" charset="0"/>
              </a:endParaRPr>
            </a:p>
          </p:txBody>
        </p:sp>
        <p:sp>
          <p:nvSpPr>
            <p:cNvPr id="4" name="TextBox 3"/>
            <p:cNvSpPr txBox="1"/>
            <p:nvPr/>
          </p:nvSpPr>
          <p:spPr>
            <a:xfrm>
              <a:off x="444555" y="4937703"/>
              <a:ext cx="2457534" cy="584775"/>
            </a:xfrm>
            <a:prstGeom prst="rect">
              <a:avLst/>
            </a:prstGeom>
            <a:solidFill>
              <a:schemeClr val="bg1"/>
            </a:solidFill>
            <a:ln>
              <a:solidFill>
                <a:srgbClr val="005594"/>
              </a:solidFill>
            </a:ln>
          </p:spPr>
          <p:txBody>
            <a:bodyPr wrap="square" rtlCol="0">
              <a:spAutoFit/>
            </a:bodyPr>
            <a:lstStyle/>
            <a:p>
              <a:pPr algn="ctr"/>
              <a:r>
                <a:rPr lang="en-US" sz="1600" dirty="0" smtClean="0">
                  <a:solidFill>
                    <a:srgbClr val="005897"/>
                  </a:solidFill>
                </a:rPr>
                <a:t>4 Sites (launch of the program in April 2015)</a:t>
              </a:r>
              <a:endParaRPr lang="en-GB" sz="1600" dirty="0">
                <a:solidFill>
                  <a:srgbClr val="005897"/>
                </a:solidFill>
              </a:endParaRPr>
            </a:p>
          </p:txBody>
        </p:sp>
        <p:sp>
          <p:nvSpPr>
            <p:cNvPr id="97" name="TextBox 96"/>
            <p:cNvSpPr txBox="1"/>
            <p:nvPr/>
          </p:nvSpPr>
          <p:spPr>
            <a:xfrm>
              <a:off x="556492" y="4251903"/>
              <a:ext cx="2237375" cy="584775"/>
            </a:xfrm>
            <a:prstGeom prst="rect">
              <a:avLst/>
            </a:prstGeom>
            <a:solidFill>
              <a:schemeClr val="bg1"/>
            </a:solidFill>
            <a:ln>
              <a:solidFill>
                <a:srgbClr val="005594"/>
              </a:solidFill>
            </a:ln>
          </p:spPr>
          <p:txBody>
            <a:bodyPr wrap="square" rtlCol="0">
              <a:spAutoFit/>
            </a:bodyPr>
            <a:lstStyle/>
            <a:p>
              <a:pPr algn="ctr"/>
              <a:r>
                <a:rPr lang="en-US" sz="1600" dirty="0">
                  <a:solidFill>
                    <a:srgbClr val="005897"/>
                  </a:solidFill>
                </a:rPr>
                <a:t>31 sites by October, 2017</a:t>
              </a:r>
              <a:endParaRPr lang="en-GB" sz="1600" dirty="0">
                <a:solidFill>
                  <a:srgbClr val="005897"/>
                </a:solidFill>
              </a:endParaRPr>
            </a:p>
          </p:txBody>
        </p:sp>
        <p:sp>
          <p:nvSpPr>
            <p:cNvPr id="98" name="TextBox 97"/>
            <p:cNvSpPr txBox="1"/>
            <p:nvPr/>
          </p:nvSpPr>
          <p:spPr>
            <a:xfrm>
              <a:off x="646176" y="3603341"/>
              <a:ext cx="2057400" cy="584775"/>
            </a:xfrm>
            <a:prstGeom prst="rect">
              <a:avLst/>
            </a:prstGeom>
            <a:solidFill>
              <a:schemeClr val="bg1"/>
            </a:solidFill>
            <a:ln>
              <a:solidFill>
                <a:srgbClr val="005594"/>
              </a:solidFill>
            </a:ln>
          </p:spPr>
          <p:txBody>
            <a:bodyPr wrap="square" rtlCol="0">
              <a:spAutoFit/>
            </a:bodyPr>
            <a:lstStyle/>
            <a:p>
              <a:pPr algn="ctr"/>
              <a:r>
                <a:rPr lang="en-US" sz="1600" b="1" dirty="0" smtClean="0">
                  <a:solidFill>
                    <a:srgbClr val="005897"/>
                  </a:solidFill>
                </a:rPr>
                <a:t>Up to 70 Sites </a:t>
              </a:r>
            </a:p>
            <a:p>
              <a:pPr algn="ctr"/>
              <a:r>
                <a:rPr lang="en-US" sz="1600" dirty="0" smtClean="0">
                  <a:solidFill>
                    <a:srgbClr val="005897"/>
                  </a:solidFill>
                </a:rPr>
                <a:t>After Decentralization</a:t>
              </a:r>
              <a:endParaRPr lang="en-GB" sz="1600" dirty="0">
                <a:solidFill>
                  <a:srgbClr val="005897"/>
                </a:solidFill>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446" y="818481"/>
            <a:ext cx="8699447" cy="5242304"/>
          </a:xfrm>
          <a:prstGeom prst="rect">
            <a:avLst/>
          </a:prstGeom>
        </p:spPr>
      </p:pic>
      <p:sp>
        <p:nvSpPr>
          <p:cNvPr id="99" name="Rectangle 98"/>
          <p:cNvSpPr/>
          <p:nvPr/>
        </p:nvSpPr>
        <p:spPr>
          <a:xfrm>
            <a:off x="3312344" y="988958"/>
            <a:ext cx="3492547" cy="923330"/>
          </a:xfrm>
          <a:prstGeom prst="rect">
            <a:avLst/>
          </a:prstGeom>
        </p:spPr>
        <p:txBody>
          <a:bodyPr wrap="square">
            <a:spAutoFit/>
          </a:bodyPr>
          <a:lstStyle/>
          <a:p>
            <a:r>
              <a:rPr lang="en-US" b="1" dirty="0">
                <a:solidFill>
                  <a:schemeClr val="accent1">
                    <a:lumMod val="50000"/>
                  </a:schemeClr>
                </a:solidFill>
                <a:latin typeface="Arial" panose="020B0604020202020204" pitchFamily="34" charset="0"/>
                <a:ea typeface="Arial" panose="020B0604020202020204" pitchFamily="34" charset="0"/>
              </a:rPr>
              <a:t>Pilot project in Samegrelo-Zemo Svaneti Region was lunched in </a:t>
            </a:r>
            <a:r>
              <a:rPr lang="en-US" b="1" dirty="0" smtClean="0">
                <a:solidFill>
                  <a:schemeClr val="accent1">
                    <a:lumMod val="50000"/>
                  </a:schemeClr>
                </a:solidFill>
                <a:latin typeface="Arial" panose="020B0604020202020204" pitchFamily="34" charset="0"/>
                <a:ea typeface="Arial" panose="020B0604020202020204" pitchFamily="34" charset="0"/>
              </a:rPr>
              <a:t>November, </a:t>
            </a:r>
            <a:r>
              <a:rPr lang="en-US" b="1" dirty="0">
                <a:solidFill>
                  <a:schemeClr val="accent1">
                    <a:lumMod val="50000"/>
                  </a:schemeClr>
                </a:solidFill>
                <a:latin typeface="Arial" panose="020B0604020202020204" pitchFamily="34" charset="0"/>
                <a:ea typeface="Arial" panose="020B0604020202020204" pitchFamily="34" charset="0"/>
              </a:rPr>
              <a:t>2017</a:t>
            </a:r>
          </a:p>
        </p:txBody>
      </p:sp>
      <p:sp>
        <p:nvSpPr>
          <p:cNvPr id="100" name="Rectangle 99"/>
          <p:cNvSpPr/>
          <p:nvPr/>
        </p:nvSpPr>
        <p:spPr>
          <a:xfrm>
            <a:off x="3308128" y="1898799"/>
            <a:ext cx="3050003" cy="1200329"/>
          </a:xfrm>
          <a:prstGeom prst="rect">
            <a:avLst/>
          </a:prstGeom>
        </p:spPr>
        <p:txBody>
          <a:bodyPr wrap="square">
            <a:spAutoFit/>
          </a:bodyPr>
          <a:lstStyle/>
          <a:p>
            <a:pPr lvl="0" algn="just">
              <a:spcBef>
                <a:spcPts val="579"/>
              </a:spcBef>
              <a:buClr>
                <a:srgbClr val="4F81BD"/>
              </a:buClr>
              <a:buSzPct val="85000"/>
            </a:pPr>
            <a:r>
              <a:rPr lang="en-US" dirty="0" smtClean="0">
                <a:solidFill>
                  <a:schemeClr val="tx2"/>
                </a:solidFill>
                <a:ea typeface="Arial" panose="020B0604020202020204" pitchFamily="34" charset="0"/>
              </a:rPr>
              <a:t>Decentralization of integrated screening and detection </a:t>
            </a:r>
            <a:r>
              <a:rPr lang="en-US" dirty="0">
                <a:solidFill>
                  <a:schemeClr val="tx2"/>
                </a:solidFill>
                <a:ea typeface="Arial" panose="020B0604020202020204" pitchFamily="34" charset="0"/>
              </a:rPr>
              <a:t>of </a:t>
            </a:r>
            <a:r>
              <a:rPr lang="en-US" dirty="0" smtClean="0">
                <a:solidFill>
                  <a:schemeClr val="tx2"/>
                </a:solidFill>
                <a:ea typeface="Arial" panose="020B0604020202020204" pitchFamily="34" charset="0"/>
              </a:rPr>
              <a:t>TB/HIV/HCV at primary health care settings</a:t>
            </a:r>
            <a:endParaRPr lang="en-US" dirty="0">
              <a:solidFill>
                <a:schemeClr val="tx2"/>
              </a:solidFill>
              <a:ea typeface="Arial" panose="020B0604020202020204" pitchFamily="34" charset="0"/>
            </a:endParaRPr>
          </a:p>
        </p:txBody>
      </p:sp>
      <p:sp>
        <p:nvSpPr>
          <p:cNvPr id="101" name="Rectangle 100"/>
          <p:cNvSpPr/>
          <p:nvPr/>
        </p:nvSpPr>
        <p:spPr>
          <a:xfrm>
            <a:off x="8384432" y="3036971"/>
            <a:ext cx="3553680" cy="2539157"/>
          </a:xfrm>
          <a:prstGeom prst="rect">
            <a:avLst/>
          </a:prstGeom>
        </p:spPr>
        <p:txBody>
          <a:bodyPr wrap="square">
            <a:spAutoFit/>
          </a:bodyPr>
          <a:lstStyle/>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TB/HIC/HCV screening protocol approved </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454 doctors and nurses trained</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service monitoring multidisciplinary groups </a:t>
            </a:r>
            <a:r>
              <a:rPr lang="en-US" dirty="0" smtClean="0">
                <a:solidFill>
                  <a:srgbClr val="386188"/>
                </a:solidFill>
              </a:rPr>
              <a:t>established</a:t>
            </a:r>
          </a:p>
          <a:p>
            <a:pPr marL="171450" indent="-171450" algn="just">
              <a:spcBef>
                <a:spcPts val="579"/>
              </a:spcBef>
              <a:buClr>
                <a:srgbClr val="4F81BD"/>
              </a:buClr>
              <a:buSzPct val="85000"/>
              <a:buFont typeface="Arial" panose="020B0604020202020204" pitchFamily="34" charset="0"/>
              <a:buChar char="•"/>
            </a:pPr>
            <a:r>
              <a:rPr lang="en-US" dirty="0" smtClean="0">
                <a:solidFill>
                  <a:srgbClr val="386188"/>
                </a:solidFill>
              </a:rPr>
              <a:t> Municipal programs supporting </a:t>
            </a:r>
            <a:r>
              <a:rPr lang="en-US" dirty="0">
                <a:solidFill>
                  <a:srgbClr val="386188"/>
                </a:solidFill>
              </a:rPr>
              <a:t>pilot implementation approved </a:t>
            </a:r>
          </a:p>
        </p:txBody>
      </p:sp>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7092" y="617291"/>
            <a:ext cx="1362398" cy="1024480"/>
          </a:xfrm>
          <a:prstGeom prst="rect">
            <a:avLst/>
          </a:prstGeom>
        </p:spPr>
      </p:pic>
      <p:sp>
        <p:nvSpPr>
          <p:cNvPr id="104" name="Content Placeholder 2"/>
          <p:cNvSpPr txBox="1">
            <a:spLocks/>
          </p:cNvSpPr>
          <p:nvPr/>
        </p:nvSpPr>
        <p:spPr>
          <a:xfrm>
            <a:off x="1" y="-4298804"/>
            <a:ext cx="3308128" cy="4298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628">
              <a:lnSpc>
                <a:spcPct val="120000"/>
              </a:lnSpc>
              <a:buFont typeface="Wingdings" panose="05000000000000000000" pitchFamily="2" charset="2"/>
              <a:buChar char="Ø"/>
            </a:pPr>
            <a:r>
              <a:rPr lang="en-US" sz="1800" b="1" dirty="0" smtClean="0">
                <a:solidFill>
                  <a:srgbClr val="FF0000"/>
                </a:solidFill>
              </a:rPr>
              <a:t>HCV Prevalence</a:t>
            </a:r>
            <a:r>
              <a:rPr lang="ka-GE" sz="1800" b="1" dirty="0" smtClean="0">
                <a:solidFill>
                  <a:srgbClr val="FF0000"/>
                </a:solidFill>
              </a:rPr>
              <a:t> </a:t>
            </a:r>
            <a:r>
              <a:rPr lang="ka-GE" sz="1800" dirty="0" smtClean="0"/>
              <a:t>–</a:t>
            </a:r>
            <a:r>
              <a:rPr lang="en-US" sz="1800" dirty="0" smtClean="0"/>
              <a:t> 7,27% (HCV RNA+) </a:t>
            </a:r>
          </a:p>
          <a:p>
            <a:pPr lvl="1">
              <a:lnSpc>
                <a:spcPct val="120000"/>
              </a:lnSpc>
            </a:pPr>
            <a:r>
              <a:rPr lang="en-US" sz="1400" b="1" dirty="0" smtClean="0"/>
              <a:t>Estimated number of HCV RNA+ </a:t>
            </a:r>
            <a:r>
              <a:rPr lang="ka-GE" sz="1400" b="1" dirty="0" smtClean="0"/>
              <a:t>15,</a:t>
            </a:r>
            <a:r>
              <a:rPr lang="en-US" sz="1400" b="1" dirty="0" smtClean="0"/>
              <a:t>458</a:t>
            </a:r>
            <a:endParaRPr lang="ka-GE" sz="1400" b="1" dirty="0" smtClean="0"/>
          </a:p>
          <a:p>
            <a:pPr marL="452628">
              <a:lnSpc>
                <a:spcPct val="120000"/>
              </a:lnSpc>
              <a:buFont typeface="Wingdings" panose="05000000000000000000" pitchFamily="2" charset="2"/>
              <a:buChar char="Ø"/>
            </a:pPr>
            <a:r>
              <a:rPr lang="en-US" sz="1800" b="1" dirty="0" smtClean="0">
                <a:solidFill>
                  <a:srgbClr val="FF0000"/>
                </a:solidFill>
              </a:rPr>
              <a:t>TB Prevalence</a:t>
            </a:r>
            <a:r>
              <a:rPr lang="ka-GE" sz="1800" b="1" dirty="0" smtClean="0">
                <a:solidFill>
                  <a:srgbClr val="FF0000"/>
                </a:solidFill>
              </a:rPr>
              <a:t> </a:t>
            </a:r>
            <a:r>
              <a:rPr lang="ka-GE" sz="1800" dirty="0" smtClean="0"/>
              <a:t>- </a:t>
            </a:r>
            <a:r>
              <a:rPr lang="en-GB" sz="1800" dirty="0" smtClean="0"/>
              <a:t>113</a:t>
            </a:r>
            <a:r>
              <a:rPr lang="ka-GE" sz="1800" dirty="0" smtClean="0"/>
              <a:t> (100,000 </a:t>
            </a:r>
            <a:r>
              <a:rPr lang="en-US" sz="1800" dirty="0" smtClean="0"/>
              <a:t>population</a:t>
            </a:r>
            <a:r>
              <a:rPr lang="ka-GE" sz="1800" dirty="0" smtClean="0"/>
              <a:t>) </a:t>
            </a:r>
            <a:endParaRPr lang="en-US" sz="1800" dirty="0" smtClean="0"/>
          </a:p>
          <a:p>
            <a:pPr lvl="1">
              <a:lnSpc>
                <a:spcPct val="120000"/>
              </a:lnSpc>
            </a:pPr>
            <a:r>
              <a:rPr lang="en-US" sz="1400" b="1" dirty="0" smtClean="0"/>
              <a:t>Number of notified cases </a:t>
            </a:r>
            <a:r>
              <a:rPr lang="ka-GE" sz="1400" b="1" dirty="0" smtClean="0"/>
              <a:t>– </a:t>
            </a:r>
            <a:r>
              <a:rPr lang="en-GB" sz="1400" b="1" dirty="0" smtClean="0"/>
              <a:t>373</a:t>
            </a:r>
            <a:endParaRPr lang="ka-GE" sz="1400" b="1" dirty="0" smtClean="0"/>
          </a:p>
          <a:p>
            <a:pPr marL="452628">
              <a:lnSpc>
                <a:spcPct val="120000"/>
              </a:lnSpc>
              <a:buFont typeface="Wingdings" panose="05000000000000000000" pitchFamily="2" charset="2"/>
              <a:buChar char="Ø"/>
            </a:pPr>
            <a:r>
              <a:rPr lang="en-US" sz="1800" b="1" dirty="0" smtClean="0">
                <a:solidFill>
                  <a:srgbClr val="FF0000"/>
                </a:solidFill>
              </a:rPr>
              <a:t>HIV/AIDS Prevalence </a:t>
            </a:r>
            <a:r>
              <a:rPr lang="ka-GE" sz="1800" dirty="0" smtClean="0"/>
              <a:t>–</a:t>
            </a:r>
            <a:r>
              <a:rPr lang="en-US" sz="1800" dirty="0" smtClean="0"/>
              <a:t> </a:t>
            </a:r>
            <a:r>
              <a:rPr lang="en-GB" sz="1800" dirty="0" smtClean="0"/>
              <a:t>2</a:t>
            </a:r>
            <a:r>
              <a:rPr lang="ka-GE" sz="1800" dirty="0" smtClean="0"/>
              <a:t>08 (100,000 </a:t>
            </a:r>
            <a:r>
              <a:rPr lang="en-US" sz="1800" dirty="0" smtClean="0"/>
              <a:t>population</a:t>
            </a:r>
            <a:r>
              <a:rPr lang="ka-GE" sz="1800" dirty="0" smtClean="0"/>
              <a:t>) </a:t>
            </a:r>
          </a:p>
          <a:p>
            <a:pPr marL="402336" lvl="1" indent="0">
              <a:lnSpc>
                <a:spcPct val="120000"/>
              </a:lnSpc>
            </a:pPr>
            <a:r>
              <a:rPr lang="ka-GE" sz="1400" b="1" dirty="0" smtClean="0"/>
              <a:t> </a:t>
            </a:r>
            <a:r>
              <a:rPr lang="en-US" sz="1400" b="1" dirty="0" smtClean="0"/>
              <a:t>Number of cases - </a:t>
            </a:r>
            <a:r>
              <a:rPr lang="en-GB" sz="1400" b="1" dirty="0" smtClean="0"/>
              <a:t>868</a:t>
            </a:r>
            <a:endParaRPr lang="ka-GE" sz="1400" b="1" dirty="0" smtClean="0"/>
          </a:p>
        </p:txBody>
      </p:sp>
      <p:sp>
        <p:nvSpPr>
          <p:cNvPr id="7" name="TextBox 6"/>
          <p:cNvSpPr txBox="1"/>
          <p:nvPr/>
        </p:nvSpPr>
        <p:spPr>
          <a:xfrm>
            <a:off x="9852891" y="1974776"/>
            <a:ext cx="1890261" cy="646331"/>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ea typeface="Arial" panose="020B0604020202020204" pitchFamily="34" charset="0"/>
              </a:rPr>
              <a:t>Implementation</a:t>
            </a:r>
            <a:endParaRPr lang="en-US" b="1" dirty="0">
              <a:solidFill>
                <a:schemeClr val="accent1">
                  <a:lumMod val="50000"/>
                </a:schemeClr>
              </a:solidFill>
              <a:latin typeface="Arial" panose="020B0604020202020204" pitchFamily="34" charset="0"/>
              <a:ea typeface="Arial" panose="020B0604020202020204" pitchFamily="34" charset="0"/>
            </a:endParaRPr>
          </a:p>
          <a:p>
            <a:pPr algn="r"/>
            <a:r>
              <a:rPr lang="en-US" b="1" dirty="0" smtClean="0">
                <a:solidFill>
                  <a:schemeClr val="accent1">
                    <a:lumMod val="50000"/>
                  </a:schemeClr>
                </a:solidFill>
                <a:latin typeface="Arial" panose="020B0604020202020204" pitchFamily="34" charset="0"/>
                <a:ea typeface="Arial" panose="020B0604020202020204" pitchFamily="34" charset="0"/>
              </a:rPr>
              <a:t>progress</a:t>
            </a:r>
            <a:endParaRPr lang="en-US" b="1" dirty="0">
              <a:solidFill>
                <a:schemeClr val="accent1">
                  <a:lumMod val="50000"/>
                </a:schemeClr>
              </a:solidFill>
              <a:latin typeface="Arial" panose="020B0604020202020204" pitchFamily="34" charset="0"/>
              <a:ea typeface="Arial" panose="020B0604020202020204" pitchFamily="34" charset="0"/>
            </a:endParaRPr>
          </a:p>
        </p:txBody>
      </p:sp>
      <p:sp>
        <p:nvSpPr>
          <p:cNvPr id="8" name="TextBox 7"/>
          <p:cNvSpPr txBox="1"/>
          <p:nvPr/>
        </p:nvSpPr>
        <p:spPr>
          <a:xfrm>
            <a:off x="3363727" y="5337462"/>
            <a:ext cx="5218032" cy="646331"/>
          </a:xfrm>
          <a:prstGeom prst="rect">
            <a:avLst/>
          </a:prstGeom>
          <a:noFill/>
        </p:spPr>
        <p:txBody>
          <a:bodyPr wrap="none" rtlCol="0">
            <a:spAutoFit/>
          </a:bodyPr>
          <a:lstStyle/>
          <a:p>
            <a:r>
              <a:rPr lang="en-US" dirty="0" smtClean="0">
                <a:solidFill>
                  <a:srgbClr val="DA0000"/>
                </a:solidFill>
              </a:rPr>
              <a:t>Target for HCV testing </a:t>
            </a:r>
            <a:endParaRPr lang="ka-GE" dirty="0" smtClean="0">
              <a:solidFill>
                <a:srgbClr val="DA0000"/>
              </a:solidFill>
            </a:endParaRPr>
          </a:p>
          <a:p>
            <a:r>
              <a:rPr lang="en-US" dirty="0" smtClean="0">
                <a:solidFill>
                  <a:srgbClr val="DA0000"/>
                </a:solidFill>
              </a:rPr>
              <a:t>40% coverage of local population by November, 2018 </a:t>
            </a:r>
            <a:endParaRPr lang="en-US" dirty="0">
              <a:solidFill>
                <a:srgbClr val="DA0000"/>
              </a:solidFill>
            </a:endParaRPr>
          </a:p>
        </p:txBody>
      </p:sp>
      <p:cxnSp>
        <p:nvCxnSpPr>
          <p:cNvPr id="103" name="Straight Connector 102"/>
          <p:cNvCxnSpPr/>
          <p:nvPr/>
        </p:nvCxnSpPr>
        <p:spPr>
          <a:xfrm flipV="1">
            <a:off x="3261968" y="959908"/>
            <a:ext cx="3566" cy="5100877"/>
          </a:xfrm>
          <a:prstGeom prst="line">
            <a:avLst/>
          </a:prstGeom>
          <a:ln w="31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Decentralization Concept (Regions)</a:t>
            </a:r>
          </a:p>
        </p:txBody>
      </p:sp>
    </p:spTree>
    <p:extLst>
      <p:ext uri="{BB962C8B-B14F-4D97-AF65-F5344CB8AC3E}">
        <p14:creationId xmlns:p14="http://schemas.microsoft.com/office/powerpoint/2010/main" val="152289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35" presetClass="path" presetSubtype="0" accel="50000" decel="50000" fill="hold" nodeType="withEffect">
                                  <p:stCondLst>
                                    <p:cond delay="0"/>
                                  </p:stCondLst>
                                  <p:childTnLst>
                                    <p:animMotion origin="layout" path="M -4.16667E-7 1.11111E-6 L -0.27578 1.11111E-6 " pathEditMode="relative" rAng="0" ptsTypes="AA">
                                      <p:cBhvr>
                                        <p:cTn id="11" dur="500" fill="hold"/>
                                        <p:tgtEl>
                                          <p:spTgt spid="2"/>
                                        </p:tgtEl>
                                        <p:attrNameLst>
                                          <p:attrName>ppt_x</p:attrName>
                                          <p:attrName>ppt_y</p:attrName>
                                        </p:attrNameLst>
                                      </p:cBhvr>
                                      <p:rCtr x="-13789" y="0"/>
                                    </p:animMotion>
                                  </p:childTnLst>
                                </p:cTn>
                              </p:par>
                              <p:par>
                                <p:cTn id="12" presetID="42" presetClass="path" presetSubtype="0" accel="50000" decel="50000" fill="hold" grpId="0" nodeType="withEffect">
                                  <p:stCondLst>
                                    <p:cond delay="0"/>
                                  </p:stCondLst>
                                  <p:childTnLst>
                                    <p:animMotion origin="layout" path="M 2.91667E-6 -4.07407E-6 L 2.91667E-6 0.87616 " pathEditMode="relative" rAng="0" ptsTypes="AA">
                                      <p:cBhvr>
                                        <p:cTn id="13" dur="500" fill="hold"/>
                                        <p:tgtEl>
                                          <p:spTgt spid="104"/>
                                        </p:tgtEl>
                                        <p:attrNameLst>
                                          <p:attrName>ppt_x</p:attrName>
                                          <p:attrName>ppt_y</p:attrName>
                                        </p:attrNameLst>
                                      </p:cBhvr>
                                      <p:rCtr x="0" y="43796"/>
                                    </p:animMotion>
                                  </p:childTnLst>
                                </p:cTn>
                              </p:par>
                              <p:par>
                                <p:cTn id="14" presetID="53" presetClass="entr" presetSubtype="16"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p:cTn id="16" dur="500" fill="hold"/>
                                        <p:tgtEl>
                                          <p:spTgt spid="100"/>
                                        </p:tgtEl>
                                        <p:attrNameLst>
                                          <p:attrName>ppt_w</p:attrName>
                                        </p:attrNameLst>
                                      </p:cBhvr>
                                      <p:tavLst>
                                        <p:tav tm="0">
                                          <p:val>
                                            <p:fltVal val="0"/>
                                          </p:val>
                                        </p:tav>
                                        <p:tav tm="100000">
                                          <p:val>
                                            <p:strVal val="#ppt_w"/>
                                          </p:val>
                                        </p:tav>
                                      </p:tavLst>
                                    </p:anim>
                                    <p:anim calcmode="lin" valueType="num">
                                      <p:cBhvr>
                                        <p:cTn id="17" dur="500" fill="hold"/>
                                        <p:tgtEl>
                                          <p:spTgt spid="100"/>
                                        </p:tgtEl>
                                        <p:attrNameLst>
                                          <p:attrName>ppt_h</p:attrName>
                                        </p:attrNameLst>
                                      </p:cBhvr>
                                      <p:tavLst>
                                        <p:tav tm="0">
                                          <p:val>
                                            <p:fltVal val="0"/>
                                          </p:val>
                                        </p:tav>
                                        <p:tav tm="100000">
                                          <p:val>
                                            <p:strVal val="#ppt_h"/>
                                          </p:val>
                                        </p:tav>
                                      </p:tavLst>
                                    </p:anim>
                                    <p:animEffect transition="in" filter="fade">
                                      <p:cBhvr>
                                        <p:cTn id="18" dur="500"/>
                                        <p:tgtEl>
                                          <p:spTgt spid="100"/>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Effect transition="in" filter="fade">
                                      <p:cBhvr>
                                        <p:cTn id="28" dur="500"/>
                                        <p:tgtEl>
                                          <p:spTgt spid="99"/>
                                        </p:tgtEl>
                                      </p:cBhvr>
                                    </p:animEffect>
                                  </p:childTnLst>
                                </p:cTn>
                              </p:par>
                              <p:par>
                                <p:cTn id="29" presetID="53" presetClass="entr" presetSubtype="16"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p:cTn id="31" dur="500" fill="hold"/>
                                        <p:tgtEl>
                                          <p:spTgt spid="102"/>
                                        </p:tgtEl>
                                        <p:attrNameLst>
                                          <p:attrName>ppt_w</p:attrName>
                                        </p:attrNameLst>
                                      </p:cBhvr>
                                      <p:tavLst>
                                        <p:tav tm="0">
                                          <p:val>
                                            <p:fltVal val="0"/>
                                          </p:val>
                                        </p:tav>
                                        <p:tav tm="100000">
                                          <p:val>
                                            <p:strVal val="#ppt_w"/>
                                          </p:val>
                                        </p:tav>
                                      </p:tavLst>
                                    </p:anim>
                                    <p:anim calcmode="lin" valueType="num">
                                      <p:cBhvr>
                                        <p:cTn id="32" dur="500" fill="hold"/>
                                        <p:tgtEl>
                                          <p:spTgt spid="102"/>
                                        </p:tgtEl>
                                        <p:attrNameLst>
                                          <p:attrName>ppt_h</p:attrName>
                                        </p:attrNameLst>
                                      </p:cBhvr>
                                      <p:tavLst>
                                        <p:tav tm="0">
                                          <p:val>
                                            <p:fltVal val="0"/>
                                          </p:val>
                                        </p:tav>
                                        <p:tav tm="100000">
                                          <p:val>
                                            <p:strVal val="#ppt_h"/>
                                          </p:val>
                                        </p:tav>
                                      </p:tavLst>
                                    </p:anim>
                                    <p:animEffect transition="in" filter="fade">
                                      <p:cBhvr>
                                        <p:cTn id="33" dur="500"/>
                                        <p:tgtEl>
                                          <p:spTgt spid="10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94" y="1192656"/>
            <a:ext cx="11154156" cy="4131819"/>
          </a:xfrm>
        </p:spPr>
        <p:txBody>
          <a:bodyPr>
            <a:normAutofit/>
          </a:bodyPr>
          <a:lstStyle/>
          <a:p>
            <a:pPr>
              <a:lnSpc>
                <a:spcPct val="120000"/>
              </a:lnSpc>
            </a:pPr>
            <a:r>
              <a:rPr lang="en-US" sz="2000" dirty="0">
                <a:solidFill>
                  <a:srgbClr val="003564"/>
                </a:solidFill>
              </a:rPr>
              <a:t>“Integrating HCV screening and simplified treatment services in primary healthcare”</a:t>
            </a:r>
            <a:r>
              <a:rPr lang="en-US" sz="2000" dirty="0">
                <a:solidFill>
                  <a:srgbClr val="0061A1"/>
                </a:solidFill>
              </a:rPr>
              <a:t> – project of the Infectious Diseases, AIDS and Clinical Immunology Research Center, which aims to eliminate barriers and improve engagement in the entire continuum of HCV care; </a:t>
            </a:r>
            <a:endParaRPr lang="en-US" sz="2000" dirty="0" smtClean="0">
              <a:solidFill>
                <a:srgbClr val="0061A1"/>
              </a:solidFill>
            </a:endParaRPr>
          </a:p>
          <a:p>
            <a:pPr>
              <a:lnSpc>
                <a:spcPct val="120000"/>
              </a:lnSpc>
            </a:pPr>
            <a:endParaRPr lang="en-US" sz="2000" dirty="0" smtClean="0">
              <a:solidFill>
                <a:srgbClr val="0061A1"/>
              </a:solidFill>
            </a:endParaRPr>
          </a:p>
          <a:p>
            <a:pPr>
              <a:lnSpc>
                <a:spcPct val="120000"/>
              </a:lnSpc>
            </a:pPr>
            <a:r>
              <a:rPr lang="en-US" sz="2000" dirty="0" smtClean="0">
                <a:solidFill>
                  <a:srgbClr val="003564"/>
                </a:solidFill>
              </a:rPr>
              <a:t>,,Simplifying </a:t>
            </a:r>
            <a:r>
              <a:rPr lang="en-US" sz="2000" dirty="0">
                <a:solidFill>
                  <a:srgbClr val="003564"/>
                </a:solidFill>
              </a:rPr>
              <a:t>pre-treatment diagnostic tests and treatment monitoring process in the </a:t>
            </a:r>
            <a:r>
              <a:rPr lang="en-US" sz="2000" dirty="0" smtClean="0">
                <a:solidFill>
                  <a:srgbClr val="003564"/>
                </a:solidFill>
              </a:rPr>
              <a:t>Hepatitis </a:t>
            </a:r>
            <a:r>
              <a:rPr lang="en-US" sz="2000" dirty="0">
                <a:solidFill>
                  <a:srgbClr val="003564"/>
                </a:solidFill>
              </a:rPr>
              <a:t>C Elimination Project” </a:t>
            </a:r>
            <a:r>
              <a:rPr lang="en-US" sz="2000" dirty="0">
                <a:solidFill>
                  <a:srgbClr val="0061A1"/>
                </a:solidFill>
              </a:rPr>
              <a:t>- Project of Clinics “</a:t>
            </a:r>
            <a:r>
              <a:rPr lang="en-US" sz="2000" dirty="0" err="1">
                <a:solidFill>
                  <a:srgbClr val="0061A1"/>
                </a:solidFill>
              </a:rPr>
              <a:t>Mrcheveli</a:t>
            </a:r>
            <a:r>
              <a:rPr lang="en-US" sz="2000" dirty="0">
                <a:solidFill>
                  <a:srgbClr val="0061A1"/>
                </a:solidFill>
              </a:rPr>
              <a:t>” and “</a:t>
            </a:r>
            <a:r>
              <a:rPr lang="en-US" sz="2000" dirty="0" err="1">
                <a:solidFill>
                  <a:srgbClr val="0061A1"/>
                </a:solidFill>
              </a:rPr>
              <a:t>NeoLab</a:t>
            </a:r>
            <a:r>
              <a:rPr lang="en-US" sz="2000" dirty="0" smtClean="0">
                <a:solidFill>
                  <a:srgbClr val="0061A1"/>
                </a:solidFill>
              </a:rPr>
              <a:t>”</a:t>
            </a:r>
          </a:p>
          <a:p>
            <a:pPr>
              <a:lnSpc>
                <a:spcPct val="120000"/>
              </a:lnSpc>
            </a:pPr>
            <a:endParaRPr lang="en-US" sz="2000" dirty="0" smtClean="0">
              <a:solidFill>
                <a:srgbClr val="0061A1"/>
              </a:solidFill>
            </a:endParaRPr>
          </a:p>
          <a:p>
            <a:pPr>
              <a:lnSpc>
                <a:spcPct val="120000"/>
              </a:lnSpc>
            </a:pPr>
            <a:r>
              <a:rPr lang="en-US" sz="2000" dirty="0" smtClean="0">
                <a:solidFill>
                  <a:srgbClr val="003564"/>
                </a:solidFill>
              </a:rPr>
              <a:t>FIND’s </a:t>
            </a:r>
            <a:r>
              <a:rPr lang="en-US" sz="2000" dirty="0">
                <a:solidFill>
                  <a:srgbClr val="003564"/>
                </a:solidFill>
              </a:rPr>
              <a:t>Head Start Project, </a:t>
            </a:r>
            <a:r>
              <a:rPr lang="en-US" sz="2000" dirty="0">
                <a:solidFill>
                  <a:srgbClr val="0061A1"/>
                </a:solidFill>
              </a:rPr>
              <a:t>which aims to scale up effective diagnosis and linkage to care of PWIDs through harm reduction sites.</a:t>
            </a:r>
            <a:endParaRPr lang="en-GB" sz="2000" dirty="0">
              <a:solidFill>
                <a:srgbClr val="0061A1"/>
              </a:solidFill>
            </a:endParaRPr>
          </a:p>
        </p:txBody>
      </p:sp>
      <p:sp>
        <p:nvSpPr>
          <p:cNvPr id="7"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Pilot Projects</a:t>
            </a:r>
          </a:p>
        </p:txBody>
      </p:sp>
    </p:spTree>
    <p:extLst>
      <p:ext uri="{BB962C8B-B14F-4D97-AF65-F5344CB8AC3E}">
        <p14:creationId xmlns:p14="http://schemas.microsoft.com/office/powerpoint/2010/main" val="61564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837" y="1076324"/>
            <a:ext cx="10982325" cy="4714875"/>
          </a:xfrm>
        </p:spPr>
        <p:txBody>
          <a:bodyPr>
            <a:normAutofit fontScale="47500" lnSpcReduction="20000"/>
          </a:bodyPr>
          <a:lstStyle/>
          <a:p>
            <a:pPr marL="457200" indent="-457200">
              <a:lnSpc>
                <a:spcPct val="140000"/>
              </a:lnSpc>
              <a:spcBef>
                <a:spcPts val="600"/>
              </a:spcBef>
              <a:spcAft>
                <a:spcPts val="600"/>
              </a:spcAft>
            </a:pPr>
            <a:r>
              <a:rPr lang="en-US" sz="3500" dirty="0">
                <a:solidFill>
                  <a:srgbClr val="003564"/>
                </a:solidFill>
                <a:cs typeface="Arial" panose="020B0604020202020204" pitchFamily="34" charset="0"/>
              </a:rPr>
              <a:t>In the first 30 months of the HCV Elimination Program, Georgia has scaled up the screening and treatment services achieving impressive results- 30% treatment coverage </a:t>
            </a:r>
            <a:r>
              <a:rPr lang="en-US" sz="3600" dirty="0">
                <a:solidFill>
                  <a:srgbClr val="003564"/>
                </a:solidFill>
                <a:cs typeface="Arial" panose="020B0604020202020204" pitchFamily="34" charset="0"/>
              </a:rPr>
              <a:t>with 98% cure rate</a:t>
            </a:r>
          </a:p>
          <a:p>
            <a:pPr marL="457200" indent="-457200">
              <a:lnSpc>
                <a:spcPct val="140000"/>
              </a:lnSpc>
              <a:spcBef>
                <a:spcPts val="600"/>
              </a:spcBef>
              <a:spcAft>
                <a:spcPts val="600"/>
              </a:spcAft>
            </a:pPr>
            <a:r>
              <a:rPr lang="en-US" sz="3500" dirty="0" smtClean="0">
                <a:solidFill>
                  <a:srgbClr val="003564"/>
                </a:solidFill>
                <a:cs typeface="Arial" panose="020B0604020202020204" pitchFamily="34" charset="0"/>
              </a:rPr>
              <a:t>Enhancing </a:t>
            </a:r>
            <a:r>
              <a:rPr lang="en-US" sz="3500" dirty="0">
                <a:solidFill>
                  <a:srgbClr val="003564"/>
                </a:solidFill>
                <a:cs typeface="Arial" panose="020B0604020202020204" pitchFamily="34" charset="0"/>
              </a:rPr>
              <a:t>HCV testing and linkage to care and treatment services are critical to reaching the 2020 HCV elimination goal</a:t>
            </a:r>
          </a:p>
          <a:p>
            <a:pPr marL="457200" indent="-457200">
              <a:lnSpc>
                <a:spcPct val="140000"/>
              </a:lnSpc>
              <a:spcBef>
                <a:spcPts val="600"/>
              </a:spcBef>
              <a:spcAft>
                <a:spcPts val="600"/>
              </a:spcAft>
            </a:pPr>
            <a:r>
              <a:rPr lang="en-US" sz="3500" dirty="0">
                <a:solidFill>
                  <a:srgbClr val="003564"/>
                </a:solidFill>
              </a:rPr>
              <a:t>Provision of HCV screening, confirmation, care and treatment services at </a:t>
            </a:r>
            <a:r>
              <a:rPr lang="en-US" sz="3500" dirty="0" smtClean="0">
                <a:solidFill>
                  <a:srgbClr val="003564"/>
                </a:solidFill>
              </a:rPr>
              <a:t>non-specialized </a:t>
            </a:r>
            <a:r>
              <a:rPr lang="en-US" sz="3500" dirty="0">
                <a:solidFill>
                  <a:srgbClr val="003564"/>
                </a:solidFill>
              </a:rPr>
              <a:t>settings nearer to patients’ homes is critical for achieving HCV elimination </a:t>
            </a:r>
            <a:r>
              <a:rPr lang="en-US" sz="3500" dirty="0" smtClean="0">
                <a:solidFill>
                  <a:srgbClr val="003564"/>
                </a:solidFill>
              </a:rPr>
              <a:t>goals</a:t>
            </a:r>
          </a:p>
          <a:p>
            <a:pPr marL="457200" indent="-457200">
              <a:lnSpc>
                <a:spcPct val="140000"/>
              </a:lnSpc>
              <a:spcBef>
                <a:spcPts val="600"/>
              </a:spcBef>
              <a:spcAft>
                <a:spcPts val="600"/>
              </a:spcAft>
            </a:pPr>
            <a:r>
              <a:rPr lang="en-US" sz="3500" b="1" dirty="0" smtClean="0">
                <a:solidFill>
                  <a:srgbClr val="003564"/>
                </a:solidFill>
              </a:rPr>
              <a:t>Decentralization and </a:t>
            </a:r>
            <a:r>
              <a:rPr lang="en-US" sz="3500" dirty="0" smtClean="0">
                <a:solidFill>
                  <a:srgbClr val="003564"/>
                </a:solidFill>
              </a:rPr>
              <a:t>integration of HCV services </a:t>
            </a:r>
            <a:r>
              <a:rPr lang="en-US" sz="3500" dirty="0">
                <a:solidFill>
                  <a:srgbClr val="003564"/>
                </a:solidFill>
              </a:rPr>
              <a:t>delivery </a:t>
            </a:r>
            <a:r>
              <a:rPr lang="en-US" sz="3500" dirty="0" smtClean="0">
                <a:solidFill>
                  <a:srgbClr val="003564"/>
                </a:solidFill>
              </a:rPr>
              <a:t>in </a:t>
            </a:r>
            <a:r>
              <a:rPr lang="en-US" sz="3500" dirty="0">
                <a:solidFill>
                  <a:srgbClr val="003564"/>
                </a:solidFill>
              </a:rPr>
              <a:t>primary care or harm reduction </a:t>
            </a:r>
            <a:r>
              <a:rPr lang="en-US" sz="3500" dirty="0" smtClean="0">
                <a:solidFill>
                  <a:srgbClr val="003564"/>
                </a:solidFill>
              </a:rPr>
              <a:t>settings can </a:t>
            </a:r>
            <a:r>
              <a:rPr lang="en-US" sz="3500" dirty="0">
                <a:solidFill>
                  <a:srgbClr val="003564"/>
                </a:solidFill>
              </a:rPr>
              <a:t>result in overcoming barriers to access for HCV care and </a:t>
            </a:r>
            <a:r>
              <a:rPr lang="en-US" sz="3500" dirty="0" smtClean="0">
                <a:solidFill>
                  <a:srgbClr val="003564"/>
                </a:solidFill>
              </a:rPr>
              <a:t>treatment </a:t>
            </a:r>
          </a:p>
          <a:p>
            <a:pPr marL="457200" indent="-457200">
              <a:lnSpc>
                <a:spcPct val="140000"/>
              </a:lnSpc>
              <a:spcBef>
                <a:spcPts val="600"/>
              </a:spcBef>
              <a:spcAft>
                <a:spcPts val="600"/>
              </a:spcAft>
            </a:pPr>
            <a:r>
              <a:rPr lang="en-US" sz="3500" dirty="0" smtClean="0">
                <a:solidFill>
                  <a:srgbClr val="003564"/>
                </a:solidFill>
              </a:rPr>
              <a:t>HCV Elimination program is major driver for </a:t>
            </a:r>
            <a:r>
              <a:rPr lang="en-US" sz="3500" b="1" dirty="0" smtClean="0">
                <a:solidFill>
                  <a:srgbClr val="003564"/>
                </a:solidFill>
              </a:rPr>
              <a:t>Health System Strengthening </a:t>
            </a:r>
            <a:r>
              <a:rPr lang="en-US" sz="3500" dirty="0" smtClean="0">
                <a:solidFill>
                  <a:srgbClr val="003564"/>
                </a:solidFill>
              </a:rPr>
              <a:t>and advancing </a:t>
            </a:r>
            <a:r>
              <a:rPr lang="en-US" sz="3500" b="1" dirty="0">
                <a:solidFill>
                  <a:srgbClr val="003564"/>
                </a:solidFill>
              </a:rPr>
              <a:t>Public Health </a:t>
            </a:r>
            <a:r>
              <a:rPr lang="en-US" sz="3500" b="1" dirty="0" smtClean="0">
                <a:solidFill>
                  <a:srgbClr val="003564"/>
                </a:solidFill>
              </a:rPr>
              <a:t>Agenda </a:t>
            </a:r>
            <a:endParaRPr lang="en-US" sz="3500" b="1" dirty="0">
              <a:solidFill>
                <a:srgbClr val="003564"/>
              </a:solidFill>
            </a:endParaRPr>
          </a:p>
          <a:p>
            <a:pPr marL="457200" indent="-457200">
              <a:lnSpc>
                <a:spcPct val="140000"/>
              </a:lnSpc>
              <a:spcBef>
                <a:spcPts val="600"/>
              </a:spcBef>
              <a:spcAft>
                <a:spcPts val="600"/>
              </a:spcAft>
            </a:pPr>
            <a:r>
              <a:rPr lang="en-US" sz="3500" dirty="0" smtClean="0">
                <a:solidFill>
                  <a:srgbClr val="003564"/>
                </a:solidFill>
                <a:cs typeface="Arial" panose="020B0604020202020204" pitchFamily="34" charset="0"/>
              </a:rPr>
              <a:t>Lessons learned from the Georgia elimination program can inform programs in other countries striving to eliminate HCV as a public health threat.</a:t>
            </a:r>
          </a:p>
          <a:p>
            <a:endParaRPr lang="en-GB" dirty="0">
              <a:solidFill>
                <a:srgbClr val="003564"/>
              </a:solidFill>
            </a:endParaRPr>
          </a:p>
        </p:txBody>
      </p:sp>
      <p:sp>
        <p:nvSpPr>
          <p:cNvPr id="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Conclusion</a:t>
            </a:r>
          </a:p>
        </p:txBody>
      </p:sp>
    </p:spTree>
    <p:extLst>
      <p:ext uri="{BB962C8B-B14F-4D97-AF65-F5344CB8AC3E}">
        <p14:creationId xmlns:p14="http://schemas.microsoft.com/office/powerpoint/2010/main" val="418838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1231" y="703665"/>
            <a:ext cx="7174002" cy="5365145"/>
          </a:xfrm>
        </p:spPr>
        <p:txBody>
          <a:bodyPr>
            <a:normAutofit fontScale="92500" lnSpcReduction="20000"/>
          </a:bodyPr>
          <a:lstStyle/>
          <a:p>
            <a:pPr marL="0" indent="0">
              <a:lnSpc>
                <a:spcPct val="180000"/>
              </a:lnSpc>
              <a:buNone/>
            </a:pPr>
            <a:r>
              <a:rPr lang="en-US" sz="1700" dirty="0" smtClean="0">
                <a:solidFill>
                  <a:schemeClr val="accent5">
                    <a:lumMod val="50000"/>
                  </a:schemeClr>
                </a:solidFill>
              </a:rPr>
              <a:t>US Centers for Disease Control and Prevention (CDC)</a:t>
            </a:r>
          </a:p>
          <a:p>
            <a:pPr marL="0" indent="0">
              <a:lnSpc>
                <a:spcPct val="180000"/>
              </a:lnSpc>
              <a:buNone/>
            </a:pPr>
            <a:r>
              <a:rPr lang="en-US" sz="1700" dirty="0">
                <a:solidFill>
                  <a:schemeClr val="accent5">
                    <a:lumMod val="50000"/>
                  </a:schemeClr>
                </a:solidFill>
              </a:rPr>
              <a:t>Gilead Sciences, Inc.</a:t>
            </a:r>
          </a:p>
          <a:p>
            <a:pPr marL="0" indent="0">
              <a:lnSpc>
                <a:spcPct val="180000"/>
              </a:lnSpc>
              <a:buNone/>
            </a:pPr>
            <a:r>
              <a:rPr lang="en-US" sz="1700" dirty="0" smtClean="0">
                <a:solidFill>
                  <a:schemeClr val="accent5">
                    <a:lumMod val="50000"/>
                  </a:schemeClr>
                </a:solidFill>
              </a:rPr>
              <a:t>WHO, WHO Euro</a:t>
            </a:r>
          </a:p>
          <a:p>
            <a:pPr marL="0" indent="0">
              <a:lnSpc>
                <a:spcPct val="180000"/>
              </a:lnSpc>
              <a:buNone/>
            </a:pPr>
            <a:r>
              <a:rPr lang="en-US" sz="1700" dirty="0" smtClean="0">
                <a:solidFill>
                  <a:schemeClr val="accent5">
                    <a:lumMod val="50000"/>
                  </a:schemeClr>
                </a:solidFill>
              </a:rPr>
              <a:t>TAG Members</a:t>
            </a:r>
          </a:p>
          <a:p>
            <a:pPr marL="0" indent="0">
              <a:lnSpc>
                <a:spcPct val="180000"/>
              </a:lnSpc>
              <a:buNone/>
            </a:pPr>
            <a:r>
              <a:rPr lang="en-US" sz="1700" dirty="0" smtClean="0">
                <a:solidFill>
                  <a:schemeClr val="accent5">
                    <a:lumMod val="50000"/>
                  </a:schemeClr>
                </a:solidFill>
              </a:rPr>
              <a:t>LIFER</a:t>
            </a:r>
          </a:p>
          <a:p>
            <a:pPr marL="0" indent="0">
              <a:lnSpc>
                <a:spcPct val="180000"/>
              </a:lnSpc>
              <a:buNone/>
            </a:pPr>
            <a:r>
              <a:rPr lang="en-US" sz="1700" dirty="0" smtClean="0">
                <a:solidFill>
                  <a:schemeClr val="accent5">
                    <a:lumMod val="50000"/>
                  </a:schemeClr>
                </a:solidFill>
              </a:rPr>
              <a:t>ECHO</a:t>
            </a:r>
          </a:p>
          <a:p>
            <a:pPr marL="0" indent="0">
              <a:lnSpc>
                <a:spcPct val="180000"/>
              </a:lnSpc>
              <a:buNone/>
            </a:pPr>
            <a:r>
              <a:rPr lang="en-US" sz="1700" dirty="0" smtClean="0">
                <a:solidFill>
                  <a:schemeClr val="accent5">
                    <a:lumMod val="50000"/>
                  </a:schemeClr>
                </a:solidFill>
              </a:rPr>
              <a:t>World Hepatitis Alliance</a:t>
            </a:r>
          </a:p>
          <a:p>
            <a:pPr marL="0" indent="0">
              <a:lnSpc>
                <a:spcPct val="180000"/>
              </a:lnSpc>
              <a:buNone/>
            </a:pPr>
            <a:r>
              <a:rPr lang="en-US" sz="1700" dirty="0" err="1" smtClean="0">
                <a:solidFill>
                  <a:schemeClr val="accent5">
                    <a:lumMod val="50000"/>
                  </a:schemeClr>
                </a:solidFill>
              </a:rPr>
              <a:t>Nohep</a:t>
            </a:r>
            <a:r>
              <a:rPr lang="en-US" sz="1700" dirty="0" smtClean="0">
                <a:solidFill>
                  <a:schemeClr val="accent5">
                    <a:lumMod val="50000"/>
                  </a:schemeClr>
                </a:solidFill>
              </a:rPr>
              <a:t> Movement</a:t>
            </a:r>
          </a:p>
          <a:p>
            <a:pPr marL="0" indent="0">
              <a:lnSpc>
                <a:spcPct val="180000"/>
              </a:lnSpc>
              <a:buNone/>
            </a:pPr>
            <a:r>
              <a:rPr lang="en-US" sz="1700" dirty="0">
                <a:solidFill>
                  <a:schemeClr val="accent5">
                    <a:lumMod val="50000"/>
                  </a:schemeClr>
                </a:solidFill>
              </a:rPr>
              <a:t>Ministry of </a:t>
            </a:r>
            <a:r>
              <a:rPr lang="en-US" sz="1700" dirty="0" err="1">
                <a:solidFill>
                  <a:schemeClr val="accent5">
                    <a:lumMod val="50000"/>
                  </a:schemeClr>
                </a:solidFill>
              </a:rPr>
              <a:t>Labour</a:t>
            </a:r>
            <a:r>
              <a:rPr lang="en-US" sz="1700" dirty="0">
                <a:solidFill>
                  <a:schemeClr val="accent5">
                    <a:lumMod val="50000"/>
                  </a:schemeClr>
                </a:solidFill>
              </a:rPr>
              <a:t>, Health and Social </a:t>
            </a:r>
            <a:r>
              <a:rPr lang="en-US" sz="1700" dirty="0" smtClean="0">
                <a:solidFill>
                  <a:schemeClr val="accent5">
                    <a:lumMod val="50000"/>
                  </a:schemeClr>
                </a:solidFill>
              </a:rPr>
              <a:t>Affairs</a:t>
            </a:r>
          </a:p>
          <a:p>
            <a:pPr marL="0" indent="0">
              <a:lnSpc>
                <a:spcPct val="180000"/>
              </a:lnSpc>
              <a:buNone/>
            </a:pPr>
            <a:r>
              <a:rPr lang="en-US" sz="1700" dirty="0">
                <a:solidFill>
                  <a:schemeClr val="accent5">
                    <a:lumMod val="50000"/>
                  </a:schemeClr>
                </a:solidFill>
              </a:rPr>
              <a:t>National Center for Disease Control and Public </a:t>
            </a:r>
            <a:r>
              <a:rPr lang="en-US" sz="1700" dirty="0" smtClean="0">
                <a:solidFill>
                  <a:schemeClr val="accent5">
                    <a:lumMod val="50000"/>
                  </a:schemeClr>
                </a:solidFill>
              </a:rPr>
              <a:t>Health</a:t>
            </a:r>
            <a:endParaRPr lang="en-US" sz="1700" dirty="0">
              <a:solidFill>
                <a:schemeClr val="accent5">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474" y="722926"/>
            <a:ext cx="899675" cy="4889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906" y="5422867"/>
            <a:ext cx="664208" cy="4932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749" y="1744162"/>
            <a:ext cx="1381598" cy="443611"/>
          </a:xfrm>
          <a:prstGeom prst="rect">
            <a:avLst/>
          </a:prstGeom>
        </p:spPr>
      </p:pic>
      <p:pic>
        <p:nvPicPr>
          <p:cNvPr id="1026" name="Picture 2" descr="https://upload.wikimedia.org/wikipedia/en/thumb/5/56/Gilead_Sciences_Logo.svg/1280px-Gilead_Scienc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362" y="1349476"/>
            <a:ext cx="1102979" cy="309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iver-institute.org/images/lif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0907" y="2801394"/>
            <a:ext cx="931964" cy="4524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eartlandtrc.org/wp-content/uploads/2016/04/EH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4488" y="3386237"/>
            <a:ext cx="695042" cy="3759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hepatitis-delta.org/assets/WHA-logo-en-jpe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5073" y="3928829"/>
            <a:ext cx="948076" cy="246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worldhepatitisday.org/sites/default/files/campaign_materials/nohep.logo_squar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88" y="4341730"/>
            <a:ext cx="572326" cy="40507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Acknowledgements</a:t>
            </a:r>
          </a:p>
        </p:txBody>
      </p:sp>
      <p:pic>
        <p:nvPicPr>
          <p:cNvPr id="15" name="logo.png"/>
          <p:cNvPicPr>
            <a:picLocks noChangeAspect="1"/>
          </p:cNvPicPr>
          <p:nvPr/>
        </p:nvPicPr>
        <p:blipFill>
          <a:blip r:embed="rId10">
            <a:extLst/>
          </a:blip>
          <a:stretch>
            <a:fillRect/>
          </a:stretch>
        </p:blipFill>
        <p:spPr>
          <a:xfrm>
            <a:off x="2291876" y="4850070"/>
            <a:ext cx="504138" cy="533057"/>
          </a:xfrm>
          <a:prstGeom prst="rect">
            <a:avLst/>
          </a:prstGeom>
          <a:ln w="12700">
            <a:miter lim="400000"/>
          </a:ln>
        </p:spPr>
      </p:pic>
    </p:spTree>
    <p:extLst>
      <p:ext uri="{BB962C8B-B14F-4D97-AF65-F5344CB8AC3E}">
        <p14:creationId xmlns:p14="http://schemas.microsoft.com/office/powerpoint/2010/main" val="134898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452880" y="1"/>
            <a:ext cx="5484552" cy="811658"/>
          </a:xfrm>
        </p:spPr>
        <p:txBody>
          <a:bodyPr/>
          <a:lstStyle/>
          <a:p>
            <a:r>
              <a:rPr lang="en-US" sz="3500" dirty="0" smtClean="0">
                <a:solidFill>
                  <a:srgbClr val="005594"/>
                </a:solidFill>
                <a:latin typeface="+mn-lt"/>
              </a:rPr>
              <a:t>Georgia</a:t>
            </a:r>
            <a:endParaRPr lang="en-GB" sz="3500" dirty="0">
              <a:solidFill>
                <a:srgbClr val="005594"/>
              </a:solidFill>
              <a:latin typeface="+mn-lt"/>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08" y="248491"/>
            <a:ext cx="1169344" cy="1169344"/>
          </a:xfrm>
          <a:prstGeom prst="rect">
            <a:avLst/>
          </a:prstGeom>
        </p:spPr>
      </p:pic>
      <p:cxnSp>
        <p:nvCxnSpPr>
          <p:cNvPr id="22" name="Straight Connector 21"/>
          <p:cNvCxnSpPr/>
          <p:nvPr/>
        </p:nvCxnSpPr>
        <p:spPr>
          <a:xfrm>
            <a:off x="1320800" y="248490"/>
            <a:ext cx="0" cy="129911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4" name="Table 23">
            <a:extLst>
              <a:ext uri="{FF2B5EF4-FFF2-40B4-BE49-F238E27FC236}">
                <a16:creationId xmlns:a16="http://schemas.microsoft.com/office/drawing/2014/main" id="{8B780046-7073-412D-A713-0CB1E406EDBD}"/>
              </a:ext>
            </a:extLst>
          </p:cNvPr>
          <p:cNvGraphicFramePr>
            <a:graphicFrameLocks noGrp="1"/>
          </p:cNvGraphicFramePr>
          <p:nvPr>
            <p:extLst>
              <p:ext uri="{D42A27DB-BD31-4B8C-83A1-F6EECF244321}">
                <p14:modId xmlns:p14="http://schemas.microsoft.com/office/powerpoint/2010/main" val="3716624729"/>
              </p:ext>
            </p:extLst>
          </p:nvPr>
        </p:nvGraphicFramePr>
        <p:xfrm>
          <a:off x="7103903" y="592424"/>
          <a:ext cx="4372331" cy="1005816"/>
        </p:xfrm>
        <a:graphic>
          <a:graphicData uri="http://schemas.openxmlformats.org/drawingml/2006/table">
            <a:tbl>
              <a:tblPr/>
              <a:tblGrid>
                <a:gridCol w="1212143">
                  <a:extLst>
                    <a:ext uri="{9D8B030D-6E8A-4147-A177-3AD203B41FA5}">
                      <a16:colId xmlns:a16="http://schemas.microsoft.com/office/drawing/2014/main" val="20000"/>
                    </a:ext>
                  </a:extLst>
                </a:gridCol>
                <a:gridCol w="593703">
                  <a:extLst>
                    <a:ext uri="{9D8B030D-6E8A-4147-A177-3AD203B41FA5}">
                      <a16:colId xmlns:a16="http://schemas.microsoft.com/office/drawing/2014/main" val="20001"/>
                    </a:ext>
                  </a:extLst>
                </a:gridCol>
                <a:gridCol w="585388">
                  <a:extLst>
                    <a:ext uri="{9D8B030D-6E8A-4147-A177-3AD203B41FA5}">
                      <a16:colId xmlns:a16="http://schemas.microsoft.com/office/drawing/2014/main" val="20002"/>
                    </a:ext>
                  </a:extLst>
                </a:gridCol>
                <a:gridCol w="1981097">
                  <a:extLst>
                    <a:ext uri="{9D8B030D-6E8A-4147-A177-3AD203B41FA5}">
                      <a16:colId xmlns:a16="http://schemas.microsoft.com/office/drawing/2014/main" val="20003"/>
                    </a:ext>
                  </a:extLst>
                </a:gridCol>
              </a:tblGrid>
              <a:tr h="4106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Characteristic</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n</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Estimated # nationwide ≥18 years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897"/>
                    </a:solidFill>
                  </a:tcPr>
                </a:tc>
                <a:extLst>
                  <a:ext uri="{0D108BD9-81ED-4DB2-BD59-A6C34878D82A}">
                    <a16:rowId xmlns:a16="http://schemas.microsoft.com/office/drawing/2014/main" val="10000"/>
                  </a:ext>
                </a:extLst>
              </a:tr>
              <a:tr h="246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Anti-HCV+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433</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7.7%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215,000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46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HCV RNA+</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MS PGothic" pitchFamily="34" charset="-128"/>
                        </a:rPr>
                        <a:t>311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5.4%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MS PGothic" pitchFamily="34" charset="-128"/>
                        </a:rPr>
                        <a:t>150,000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95" y="1725930"/>
            <a:ext cx="10304979" cy="4600437"/>
          </a:xfrm>
          <a:prstGeom prst="rect">
            <a:avLst/>
          </a:prstGeom>
        </p:spPr>
      </p:pic>
      <p:sp>
        <p:nvSpPr>
          <p:cNvPr id="7" name="Rectangle 6"/>
          <p:cNvSpPr/>
          <p:nvPr/>
        </p:nvSpPr>
        <p:spPr>
          <a:xfrm>
            <a:off x="1471462" y="644133"/>
            <a:ext cx="5481780" cy="954107"/>
          </a:xfrm>
          <a:prstGeom prst="rect">
            <a:avLst/>
          </a:prstGeom>
        </p:spPr>
        <p:txBody>
          <a:bodyPr wrap="square">
            <a:spAutoFit/>
          </a:bodyPr>
          <a:lstStyle/>
          <a:p>
            <a:pPr defTabSz="952097" eaLnBrk="0" hangingPunct="0">
              <a:spcBef>
                <a:spcPct val="50000"/>
              </a:spcBef>
            </a:pPr>
            <a:r>
              <a:rPr lang="en-US" sz="1400" dirty="0">
                <a:solidFill>
                  <a:srgbClr val="005897"/>
                </a:solidFill>
                <a:latin typeface="Arial" panose="020B0604020202020204" pitchFamily="34" charset="0"/>
                <a:cs typeface="Arial" panose="020B0604020202020204" pitchFamily="34" charset="0"/>
              </a:rPr>
              <a:t>The country of Georgia has high burden of hepatitis C virus (HCV) infection. The nationwide </a:t>
            </a:r>
            <a:r>
              <a:rPr lang="en-US" sz="1400" dirty="0" err="1">
                <a:solidFill>
                  <a:srgbClr val="005897"/>
                </a:solidFill>
                <a:latin typeface="Arial" panose="020B0604020202020204" pitchFamily="34" charset="0"/>
                <a:cs typeface="Arial" panose="020B0604020202020204" pitchFamily="34" charset="0"/>
              </a:rPr>
              <a:t>seroprevalence</a:t>
            </a:r>
            <a:r>
              <a:rPr lang="en-US" sz="1400" dirty="0">
                <a:solidFill>
                  <a:srgbClr val="005897"/>
                </a:solidFill>
                <a:latin typeface="Arial" panose="020B0604020202020204" pitchFamily="34" charset="0"/>
                <a:cs typeface="Arial" panose="020B0604020202020204" pitchFamily="34" charset="0"/>
              </a:rPr>
              <a:t> survey conducted in 2015, indicated 5.4% of adults (approximately 150,000 persons) with active HCV infection (RNA positive).</a:t>
            </a:r>
            <a:endParaRPr lang="en-AU" sz="1400" dirty="0">
              <a:solidFill>
                <a:srgbClr val="005897"/>
              </a:solidFill>
              <a:latin typeface="Arial" panose="020B0604020202020204" pitchFamily="34" charset="0"/>
              <a:cs typeface="Arial" panose="020B0604020202020204" pitchFamily="34" charset="0"/>
            </a:endParaRPr>
          </a:p>
        </p:txBody>
      </p:sp>
      <p:cxnSp>
        <p:nvCxnSpPr>
          <p:cNvPr id="8" name="Straight Connector 7"/>
          <p:cNvCxnSpPr/>
          <p:nvPr/>
        </p:nvCxnSpPr>
        <p:spPr>
          <a:xfrm>
            <a:off x="6934020" y="603037"/>
            <a:ext cx="3412" cy="965112"/>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8187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316133"/>
            <a:ext cx="12192000" cy="541867"/>
            <a:chOff x="0" y="6316133"/>
            <a:chExt cx="12192000" cy="541867"/>
          </a:xfrm>
        </p:grpSpPr>
        <p:sp>
          <p:nvSpPr>
            <p:cNvPr id="5" name="Rectangle 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7" name="TextBox 6"/>
            <p:cNvSpPr txBox="1"/>
            <p:nvPr/>
          </p:nvSpPr>
          <p:spPr>
            <a:xfrm>
              <a:off x="1118213" y="6412505"/>
              <a:ext cx="515558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National Center for Disease Control and Public Health</a:t>
              </a:r>
              <a:endParaRPr lang="ka-GE" sz="1600" b="1" spc="50" dirty="0">
                <a:ln w="0"/>
                <a:solidFill>
                  <a:schemeClr val="bg1">
                    <a:lumMod val="95000"/>
                  </a:schemeClr>
                </a:solidFill>
                <a:effectLst>
                  <a:innerShdw blurRad="63500" dist="50800" dir="13500000">
                    <a:srgbClr val="000000">
                      <a:alpha val="50000"/>
                    </a:srgbClr>
                  </a:innerShdw>
                </a:effectLst>
              </a:endParaRPr>
            </a:p>
          </p:txBody>
        </p:sp>
        <p:sp>
          <p:nvSpPr>
            <p:cNvPr id="8" name="TextBox 7"/>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9" name="Content Placeholder 2"/>
          <p:cNvSpPr>
            <a:spLocks noGrp="1"/>
          </p:cNvSpPr>
          <p:nvPr>
            <p:ph idx="1"/>
          </p:nvPr>
        </p:nvSpPr>
        <p:spPr>
          <a:xfrm>
            <a:off x="3285828" y="428984"/>
            <a:ext cx="8629646" cy="1683170"/>
          </a:xfrm>
        </p:spPr>
        <p:txBody>
          <a:bodyPr>
            <a:normAutofit fontScale="92500" lnSpcReduction="20000"/>
          </a:bodyPr>
          <a:lstStyle/>
          <a:p>
            <a:pPr marL="0" indent="0" algn="ctr">
              <a:buNone/>
            </a:pPr>
            <a:r>
              <a:rPr lang="en-US" altLang="en-US" sz="4000" b="1" dirty="0">
                <a:solidFill>
                  <a:srgbClr val="C00000"/>
                </a:solidFill>
              </a:rPr>
              <a:t>Goal</a:t>
            </a:r>
          </a:p>
          <a:p>
            <a:pPr marL="0" indent="0" algn="ctr">
              <a:buNone/>
            </a:pPr>
            <a:endParaRPr lang="en-US" altLang="en-US" sz="1600" b="1" dirty="0">
              <a:solidFill>
                <a:srgbClr val="0070C0"/>
              </a:solidFill>
            </a:endParaRPr>
          </a:p>
          <a:p>
            <a:pPr marL="0" indent="0" algn="ctr">
              <a:buNone/>
            </a:pPr>
            <a:r>
              <a:rPr lang="en-US" altLang="en-US" sz="3200" b="1" dirty="0">
                <a:solidFill>
                  <a:schemeClr val="accent1">
                    <a:lumMod val="50000"/>
                  </a:schemeClr>
                </a:solidFill>
              </a:rPr>
              <a:t>Elimination of HCV by ensuring prevention, diagnostics and treatment of the disease</a:t>
            </a:r>
          </a:p>
        </p:txBody>
      </p:sp>
      <p:sp>
        <p:nvSpPr>
          <p:cNvPr id="10" name="Title 1"/>
          <p:cNvSpPr>
            <a:spLocks noGrp="1"/>
          </p:cNvSpPr>
          <p:nvPr>
            <p:ph type="title"/>
          </p:nvPr>
        </p:nvSpPr>
        <p:spPr>
          <a:xfrm>
            <a:off x="3368949" y="2130818"/>
            <a:ext cx="8372022" cy="582326"/>
          </a:xfrm>
          <a:noFill/>
          <a:ln>
            <a:noFill/>
            <a:miter lim="800000"/>
            <a:headEnd/>
            <a:tailEnd/>
          </a:ln>
        </p:spPr>
        <p:txBody>
          <a:bodyPr>
            <a:normAutofit fontScale="90000"/>
          </a:bodyPr>
          <a:lstStyle/>
          <a:p>
            <a:pPr algn="ctr"/>
            <a:r>
              <a:rPr lang="en-US" altLang="en-US" sz="4500" b="1" dirty="0">
                <a:solidFill>
                  <a:schemeClr val="accent1">
                    <a:lumMod val="50000"/>
                  </a:schemeClr>
                </a:solidFill>
                <a:latin typeface="+mn-lt"/>
              </a:rPr>
              <a:t>Targets</a:t>
            </a:r>
          </a:p>
        </p:txBody>
      </p:sp>
      <p:sp>
        <p:nvSpPr>
          <p:cNvPr id="11" name="Content Placeholder 2"/>
          <p:cNvSpPr txBox="1">
            <a:spLocks/>
          </p:cNvSpPr>
          <p:nvPr/>
        </p:nvSpPr>
        <p:spPr>
          <a:xfrm>
            <a:off x="4278952" y="2809516"/>
            <a:ext cx="6552016" cy="939404"/>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800" b="1" dirty="0">
                <a:solidFill>
                  <a:srgbClr val="C00000"/>
                </a:solidFill>
              </a:rPr>
              <a:t>90-95-95</a:t>
            </a:r>
            <a:endParaRPr lang="en-US" altLang="en-US" sz="6000" b="1" dirty="0">
              <a:solidFill>
                <a:srgbClr val="C00000"/>
              </a:solidFill>
            </a:endParaRPr>
          </a:p>
        </p:txBody>
      </p:sp>
      <p:sp>
        <p:nvSpPr>
          <p:cNvPr id="12" name="Content Placeholder 2"/>
          <p:cNvSpPr txBox="1">
            <a:spLocks/>
          </p:cNvSpPr>
          <p:nvPr/>
        </p:nvSpPr>
        <p:spPr bwMode="auto">
          <a:xfrm>
            <a:off x="4278952" y="3767529"/>
            <a:ext cx="6643398" cy="2123658"/>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900"/>
              </a:spcAft>
              <a:buNone/>
              <a:defRPr/>
            </a:pPr>
            <a:r>
              <a:rPr lang="en-US" sz="2400" b="1" dirty="0"/>
              <a:t>By 2020</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90% </a:t>
            </a:r>
            <a:r>
              <a:rPr lang="en-US" sz="2100" b="1" dirty="0">
                <a:solidFill>
                  <a:srgbClr val="002060"/>
                </a:solidFill>
              </a:rPr>
              <a:t>of people living with HCV are diagnosed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95%</a:t>
            </a:r>
            <a:r>
              <a:rPr lang="en-US" sz="2100" b="1" dirty="0"/>
              <a:t> of those diagnosed are treated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2100" b="1" dirty="0">
                <a:solidFill>
                  <a:srgbClr val="FF0000"/>
                </a:solidFill>
              </a:rPr>
              <a:t>95%</a:t>
            </a:r>
            <a:r>
              <a:rPr lang="en-US" sz="2100" b="1" dirty="0"/>
              <a:t> of those treated are cured</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816077" y="1519948"/>
            <a:ext cx="2370668" cy="3309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rot="21188814">
            <a:off x="567880" y="4055721"/>
            <a:ext cx="305420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chemeClr val="accent5">
                    <a:lumMod val="75000"/>
                  </a:schemeClr>
                </a:solidFill>
              </a:rPr>
              <a:t>Approved on August 18, 2016</a:t>
            </a:r>
            <a:endParaRPr lang="ka-GE" b="1" dirty="0">
              <a:solidFill>
                <a:schemeClr val="accent5">
                  <a:lumMod val="75000"/>
                </a:schemeClr>
              </a:solidFill>
            </a:endParaRPr>
          </a:p>
        </p:txBody>
      </p:sp>
    </p:spTree>
    <p:extLst>
      <p:ext uri="{BB962C8B-B14F-4D97-AF65-F5344CB8AC3E}">
        <p14:creationId xmlns:p14="http://schemas.microsoft.com/office/powerpoint/2010/main" val="30018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3" presetClass="emph" presetSubtype="2" fill="hold" grpId="1" nodeType="afterEffect">
                                  <p:stCondLst>
                                    <p:cond delay="0"/>
                                  </p:stCondLst>
                                  <p:childTnLst>
                                    <p:animClr clrSpc="rgb" dir="cw">
                                      <p:cBhvr override="childStyle">
                                        <p:cTn id="12"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678094"/>
          </a:xfrm>
        </p:spPr>
        <p:txBody>
          <a:bodyPr>
            <a:normAutofit/>
          </a:bodyPr>
          <a:lstStyle/>
          <a:p>
            <a:pPr algn="ctr"/>
            <a:r>
              <a:rPr lang="en-US" sz="3500" dirty="0" smtClean="0">
                <a:solidFill>
                  <a:srgbClr val="003564"/>
                </a:solidFill>
                <a:latin typeface="+mn-lt"/>
              </a:rPr>
              <a:t>Progress Towards Strategic Objectives</a:t>
            </a:r>
            <a:endParaRPr lang="ka-GE" sz="3500" dirty="0">
              <a:solidFill>
                <a:srgbClr val="003564"/>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44" y="871128"/>
            <a:ext cx="11252630" cy="5161757"/>
          </a:xfrm>
          <a:prstGeom prst="rect">
            <a:avLst/>
          </a:prstGeom>
        </p:spPr>
      </p:pic>
      <p:sp>
        <p:nvSpPr>
          <p:cNvPr id="4" name="TextBox 3"/>
          <p:cNvSpPr txBox="1"/>
          <p:nvPr/>
        </p:nvSpPr>
        <p:spPr>
          <a:xfrm>
            <a:off x="577548" y="1634737"/>
            <a:ext cx="2272515" cy="669414"/>
          </a:xfrm>
          <a:prstGeom prst="rect">
            <a:avLst/>
          </a:prstGeom>
          <a:noFill/>
        </p:spPr>
        <p:txBody>
          <a:bodyPr wrap="square" rtlCol="0">
            <a:spAutoFit/>
          </a:bodyPr>
          <a:lstStyle/>
          <a:p>
            <a:r>
              <a:rPr lang="en-US" sz="1250" dirty="0">
                <a:solidFill>
                  <a:srgbClr val="005594"/>
                </a:solidFill>
              </a:rPr>
              <a:t>32 medical facilities providing </a:t>
            </a:r>
          </a:p>
          <a:p>
            <a:r>
              <a:rPr lang="en-US" sz="1250" dirty="0">
                <a:solidFill>
                  <a:srgbClr val="005594"/>
                </a:solidFill>
              </a:rPr>
              <a:t>treatment services countrywide</a:t>
            </a:r>
          </a:p>
          <a:p>
            <a:endParaRPr lang="en-US" sz="1250" dirty="0">
              <a:solidFill>
                <a:srgbClr val="005594"/>
              </a:solidFill>
            </a:endParaRPr>
          </a:p>
        </p:txBody>
      </p:sp>
      <p:sp>
        <p:nvSpPr>
          <p:cNvPr id="5" name="TextBox 4"/>
          <p:cNvSpPr txBox="1"/>
          <p:nvPr/>
        </p:nvSpPr>
        <p:spPr>
          <a:xfrm>
            <a:off x="1208572" y="2272972"/>
            <a:ext cx="1784851" cy="284693"/>
          </a:xfrm>
          <a:prstGeom prst="rect">
            <a:avLst/>
          </a:prstGeom>
          <a:noFill/>
        </p:spPr>
        <p:txBody>
          <a:bodyPr wrap="square" rtlCol="0">
            <a:spAutoFit/>
          </a:bodyPr>
          <a:lstStyle/>
          <a:p>
            <a:r>
              <a:rPr lang="en-US" sz="1250" dirty="0">
                <a:solidFill>
                  <a:srgbClr val="005594"/>
                </a:solidFill>
              </a:rPr>
              <a:t>Overall SVR rate – 98%</a:t>
            </a:r>
          </a:p>
        </p:txBody>
      </p:sp>
      <p:sp>
        <p:nvSpPr>
          <p:cNvPr id="7" name="TextBox 6"/>
          <p:cNvSpPr txBox="1"/>
          <p:nvPr/>
        </p:nvSpPr>
        <p:spPr>
          <a:xfrm>
            <a:off x="3847656" y="909215"/>
            <a:ext cx="2574867" cy="1246495"/>
          </a:xfrm>
          <a:prstGeom prst="rect">
            <a:avLst/>
          </a:prstGeom>
          <a:noFill/>
        </p:spPr>
        <p:txBody>
          <a:bodyPr wrap="square" rtlCol="0">
            <a:spAutoFit/>
          </a:bodyPr>
          <a:lstStyle/>
          <a:p>
            <a:r>
              <a:rPr lang="en-US" sz="1250" dirty="0">
                <a:solidFill>
                  <a:srgbClr val="005594"/>
                </a:solidFill>
              </a:rPr>
              <a:t>Enhancement of screening </a:t>
            </a:r>
          </a:p>
          <a:p>
            <a:r>
              <a:rPr lang="en-US" sz="1250" dirty="0">
                <a:solidFill>
                  <a:srgbClr val="005594"/>
                </a:solidFill>
              </a:rPr>
              <a:t>through extending it to the </a:t>
            </a:r>
          </a:p>
          <a:p>
            <a:r>
              <a:rPr lang="en-US" sz="1250" dirty="0">
                <a:solidFill>
                  <a:srgbClr val="005594"/>
                </a:solidFill>
              </a:rPr>
              <a:t>more than 600 centers countrywide, </a:t>
            </a:r>
          </a:p>
          <a:p>
            <a:r>
              <a:rPr lang="en-US" sz="1250" dirty="0">
                <a:solidFill>
                  <a:srgbClr val="005594"/>
                </a:solidFill>
              </a:rPr>
              <a:t>including inpatient and outpatient </a:t>
            </a:r>
          </a:p>
          <a:p>
            <a:r>
              <a:rPr lang="en-US" sz="1250" dirty="0">
                <a:solidFill>
                  <a:srgbClr val="005594"/>
                </a:solidFill>
              </a:rPr>
              <a:t>settings, pharmacies, Public Health </a:t>
            </a:r>
          </a:p>
          <a:p>
            <a:r>
              <a:rPr lang="en-US" sz="1250" dirty="0">
                <a:solidFill>
                  <a:srgbClr val="005594"/>
                </a:solidFill>
              </a:rPr>
              <a:t>Centers, Harm Reduction Cites, etc.</a:t>
            </a:r>
          </a:p>
        </p:txBody>
      </p:sp>
      <p:sp>
        <p:nvSpPr>
          <p:cNvPr id="9" name="TextBox 8"/>
          <p:cNvSpPr txBox="1"/>
          <p:nvPr/>
        </p:nvSpPr>
        <p:spPr>
          <a:xfrm>
            <a:off x="4723130" y="2292022"/>
            <a:ext cx="2574867" cy="861774"/>
          </a:xfrm>
          <a:prstGeom prst="rect">
            <a:avLst/>
          </a:prstGeom>
          <a:noFill/>
        </p:spPr>
        <p:txBody>
          <a:bodyPr wrap="square" rtlCol="0">
            <a:spAutoFit/>
          </a:bodyPr>
          <a:lstStyle/>
          <a:p>
            <a:r>
              <a:rPr lang="en-US" sz="1250" dirty="0">
                <a:solidFill>
                  <a:srgbClr val="005594"/>
                </a:solidFill>
              </a:rPr>
              <a:t>Development of unified </a:t>
            </a:r>
          </a:p>
          <a:p>
            <a:r>
              <a:rPr lang="en-US" sz="1250" dirty="0">
                <a:solidFill>
                  <a:srgbClr val="005594"/>
                </a:solidFill>
              </a:rPr>
              <a:t>electronic screening module </a:t>
            </a:r>
          </a:p>
          <a:p>
            <a:r>
              <a:rPr lang="en-US" sz="1250" dirty="0">
                <a:solidFill>
                  <a:srgbClr val="005594"/>
                </a:solidFill>
              </a:rPr>
              <a:t>that combines screening data </a:t>
            </a:r>
          </a:p>
          <a:p>
            <a:r>
              <a:rPr lang="en-US" sz="1250" dirty="0">
                <a:solidFill>
                  <a:srgbClr val="005594"/>
                </a:solidFill>
              </a:rPr>
              <a:t>from all sources</a:t>
            </a:r>
          </a:p>
        </p:txBody>
      </p:sp>
      <p:sp>
        <p:nvSpPr>
          <p:cNvPr id="10" name="TextBox 9"/>
          <p:cNvSpPr txBox="1"/>
          <p:nvPr/>
        </p:nvSpPr>
        <p:spPr>
          <a:xfrm>
            <a:off x="7832486" y="1265629"/>
            <a:ext cx="2574867" cy="477054"/>
          </a:xfrm>
          <a:prstGeom prst="rect">
            <a:avLst/>
          </a:prstGeom>
          <a:noFill/>
        </p:spPr>
        <p:txBody>
          <a:bodyPr wrap="square" rtlCol="0">
            <a:spAutoFit/>
          </a:bodyPr>
          <a:lstStyle/>
          <a:p>
            <a:r>
              <a:rPr lang="en-US" sz="1250" dirty="0">
                <a:solidFill>
                  <a:srgbClr val="005594"/>
                </a:solidFill>
              </a:rPr>
              <a:t>Massive awareness raising campaigns</a:t>
            </a:r>
          </a:p>
        </p:txBody>
      </p:sp>
      <p:sp>
        <p:nvSpPr>
          <p:cNvPr id="11" name="TextBox 10"/>
          <p:cNvSpPr txBox="1"/>
          <p:nvPr/>
        </p:nvSpPr>
        <p:spPr>
          <a:xfrm>
            <a:off x="7680086" y="1841279"/>
            <a:ext cx="2574867" cy="669414"/>
          </a:xfrm>
          <a:prstGeom prst="rect">
            <a:avLst/>
          </a:prstGeom>
          <a:noFill/>
        </p:spPr>
        <p:txBody>
          <a:bodyPr wrap="square" rtlCol="0">
            <a:spAutoFit/>
          </a:bodyPr>
          <a:lstStyle/>
          <a:p>
            <a:r>
              <a:rPr lang="en-US" sz="1250" dirty="0" smtClean="0">
                <a:solidFill>
                  <a:srgbClr val="005594"/>
                </a:solidFill>
              </a:rPr>
              <a:t>Short </a:t>
            </a:r>
            <a:r>
              <a:rPr lang="en-US" sz="1250" dirty="0">
                <a:solidFill>
                  <a:srgbClr val="005594"/>
                </a:solidFill>
              </a:rPr>
              <a:t>text messages (SMS)</a:t>
            </a:r>
          </a:p>
          <a:p>
            <a:r>
              <a:rPr lang="en-US" sz="1250" dirty="0">
                <a:solidFill>
                  <a:srgbClr val="005594"/>
                </a:solidFill>
              </a:rPr>
              <a:t>regularly sent to the population </a:t>
            </a:r>
          </a:p>
          <a:p>
            <a:r>
              <a:rPr lang="en-US" sz="1250" dirty="0">
                <a:solidFill>
                  <a:srgbClr val="005594"/>
                </a:solidFill>
              </a:rPr>
              <a:t>to invite them to the HCV screening</a:t>
            </a:r>
          </a:p>
        </p:txBody>
      </p:sp>
      <p:sp>
        <p:nvSpPr>
          <p:cNvPr id="12" name="TextBox 11"/>
          <p:cNvSpPr txBox="1"/>
          <p:nvPr/>
        </p:nvSpPr>
        <p:spPr>
          <a:xfrm>
            <a:off x="7959380" y="2615425"/>
            <a:ext cx="2574867" cy="284693"/>
          </a:xfrm>
          <a:prstGeom prst="rect">
            <a:avLst/>
          </a:prstGeom>
          <a:noFill/>
        </p:spPr>
        <p:txBody>
          <a:bodyPr wrap="square" rtlCol="0">
            <a:spAutoFit/>
          </a:bodyPr>
          <a:lstStyle/>
          <a:p>
            <a:r>
              <a:rPr lang="en-US" sz="1250" dirty="0">
                <a:solidFill>
                  <a:srgbClr val="005594"/>
                </a:solidFill>
              </a:rPr>
              <a:t>HCV Hotline </a:t>
            </a:r>
            <a:r>
              <a:rPr lang="en-US" sz="1250" dirty="0" smtClean="0">
                <a:solidFill>
                  <a:srgbClr val="005594"/>
                </a:solidFill>
              </a:rPr>
              <a:t>established</a:t>
            </a:r>
            <a:endParaRPr lang="en-US" sz="1250" dirty="0">
              <a:solidFill>
                <a:srgbClr val="005594"/>
              </a:solidFill>
            </a:endParaRPr>
          </a:p>
        </p:txBody>
      </p:sp>
      <p:sp>
        <p:nvSpPr>
          <p:cNvPr id="13" name="TextBox 12"/>
          <p:cNvSpPr txBox="1"/>
          <p:nvPr/>
        </p:nvSpPr>
        <p:spPr>
          <a:xfrm>
            <a:off x="967822" y="3687836"/>
            <a:ext cx="2613880" cy="861774"/>
          </a:xfrm>
          <a:prstGeom prst="rect">
            <a:avLst/>
          </a:prstGeom>
          <a:noFill/>
        </p:spPr>
        <p:txBody>
          <a:bodyPr wrap="square" rtlCol="0">
            <a:spAutoFit/>
          </a:bodyPr>
          <a:lstStyle/>
          <a:p>
            <a:r>
              <a:rPr lang="en-US" sz="1250" dirty="0">
                <a:solidFill>
                  <a:srgbClr val="005594"/>
                </a:solidFill>
              </a:rPr>
              <a:t>Identification and Characterization of </a:t>
            </a:r>
          </a:p>
          <a:p>
            <a:r>
              <a:rPr lang="en-US" sz="1250" dirty="0">
                <a:solidFill>
                  <a:srgbClr val="005594"/>
                </a:solidFill>
              </a:rPr>
              <a:t>HCV-Attributable Hepatocellular </a:t>
            </a:r>
          </a:p>
          <a:p>
            <a:r>
              <a:rPr lang="en-US" sz="1250" dirty="0">
                <a:solidFill>
                  <a:srgbClr val="005594"/>
                </a:solidFill>
              </a:rPr>
              <a:t>Carcinoma – in collaboration </a:t>
            </a:r>
          </a:p>
          <a:p>
            <a:r>
              <a:rPr lang="en-US" sz="1250" dirty="0">
                <a:solidFill>
                  <a:srgbClr val="005594"/>
                </a:solidFill>
              </a:rPr>
              <a:t>with US CDC</a:t>
            </a:r>
          </a:p>
        </p:txBody>
      </p:sp>
      <p:sp>
        <p:nvSpPr>
          <p:cNvPr id="14" name="TextBox 13"/>
          <p:cNvSpPr txBox="1"/>
          <p:nvPr/>
        </p:nvSpPr>
        <p:spPr>
          <a:xfrm>
            <a:off x="412738" y="4549610"/>
            <a:ext cx="2877219" cy="861774"/>
          </a:xfrm>
          <a:prstGeom prst="rect">
            <a:avLst/>
          </a:prstGeom>
          <a:noFill/>
        </p:spPr>
        <p:txBody>
          <a:bodyPr wrap="square" rtlCol="0">
            <a:spAutoFit/>
          </a:bodyPr>
          <a:lstStyle/>
          <a:p>
            <a:r>
              <a:rPr lang="en-US" sz="1250" dirty="0">
                <a:solidFill>
                  <a:srgbClr val="005594"/>
                </a:solidFill>
              </a:rPr>
              <a:t>Survey to find the barriers and facilitators </a:t>
            </a:r>
          </a:p>
          <a:p>
            <a:r>
              <a:rPr lang="en-US" sz="1250" dirty="0">
                <a:solidFill>
                  <a:srgbClr val="005594"/>
                </a:solidFill>
              </a:rPr>
              <a:t>to enroll in the HCV treatment </a:t>
            </a:r>
          </a:p>
          <a:p>
            <a:r>
              <a:rPr lang="en-US" sz="1250" dirty="0">
                <a:solidFill>
                  <a:srgbClr val="005594"/>
                </a:solidFill>
              </a:rPr>
              <a:t>program supported by </a:t>
            </a:r>
          </a:p>
          <a:p>
            <a:r>
              <a:rPr lang="en-US" sz="1250" dirty="0">
                <a:solidFill>
                  <a:srgbClr val="005594"/>
                </a:solidFill>
              </a:rPr>
              <a:t>US CDC and LIFER</a:t>
            </a:r>
          </a:p>
        </p:txBody>
      </p:sp>
      <p:sp>
        <p:nvSpPr>
          <p:cNvPr id="15" name="TextBox 14"/>
          <p:cNvSpPr txBox="1"/>
          <p:nvPr/>
        </p:nvSpPr>
        <p:spPr>
          <a:xfrm>
            <a:off x="817860" y="5532452"/>
            <a:ext cx="2048190" cy="477054"/>
          </a:xfrm>
          <a:prstGeom prst="rect">
            <a:avLst/>
          </a:prstGeom>
          <a:noFill/>
        </p:spPr>
        <p:txBody>
          <a:bodyPr wrap="square" rtlCol="0">
            <a:spAutoFit/>
          </a:bodyPr>
          <a:lstStyle/>
          <a:p>
            <a:r>
              <a:rPr lang="en-US" sz="1250" dirty="0">
                <a:solidFill>
                  <a:srgbClr val="005594"/>
                </a:solidFill>
              </a:rPr>
              <a:t>HCV </a:t>
            </a:r>
            <a:r>
              <a:rPr lang="en-US" sz="1250" dirty="0" err="1">
                <a:solidFill>
                  <a:srgbClr val="005594"/>
                </a:solidFill>
              </a:rPr>
              <a:t>seroprevalence</a:t>
            </a:r>
            <a:r>
              <a:rPr lang="en-US" sz="1250" dirty="0">
                <a:solidFill>
                  <a:srgbClr val="005594"/>
                </a:solidFill>
              </a:rPr>
              <a:t> survey </a:t>
            </a:r>
          </a:p>
          <a:p>
            <a:r>
              <a:rPr lang="en-US" sz="1250" dirty="0">
                <a:solidFill>
                  <a:srgbClr val="005594"/>
                </a:solidFill>
              </a:rPr>
              <a:t>to be repeated in 2019</a:t>
            </a:r>
          </a:p>
        </p:txBody>
      </p:sp>
      <p:sp>
        <p:nvSpPr>
          <p:cNvPr id="22" name="TextBox 21"/>
          <p:cNvSpPr txBox="1"/>
          <p:nvPr/>
        </p:nvSpPr>
        <p:spPr>
          <a:xfrm>
            <a:off x="4204715" y="4172266"/>
            <a:ext cx="2925985" cy="861774"/>
          </a:xfrm>
          <a:prstGeom prst="rect">
            <a:avLst/>
          </a:prstGeom>
          <a:noFill/>
        </p:spPr>
        <p:txBody>
          <a:bodyPr wrap="square" rtlCol="0">
            <a:spAutoFit/>
          </a:bodyPr>
          <a:lstStyle/>
          <a:p>
            <a:r>
              <a:rPr lang="en-US" sz="1250" dirty="0">
                <a:solidFill>
                  <a:srgbClr val="005594"/>
                </a:solidFill>
              </a:rPr>
              <a:t>Research activities for the simplification </a:t>
            </a:r>
          </a:p>
          <a:p>
            <a:r>
              <a:rPr lang="en-US" sz="1250" dirty="0">
                <a:solidFill>
                  <a:srgbClr val="005594"/>
                </a:solidFill>
              </a:rPr>
              <a:t>of HCV diagnostics, including studies </a:t>
            </a:r>
          </a:p>
          <a:p>
            <a:r>
              <a:rPr lang="en-US" sz="1250" dirty="0">
                <a:solidFill>
                  <a:srgbClr val="005594"/>
                </a:solidFill>
              </a:rPr>
              <a:t>on HCV </a:t>
            </a:r>
            <a:r>
              <a:rPr lang="en-US" sz="1250" dirty="0" err="1">
                <a:solidFill>
                  <a:srgbClr val="005594"/>
                </a:solidFill>
              </a:rPr>
              <a:t>cAg</a:t>
            </a:r>
            <a:r>
              <a:rPr lang="en-US" sz="1250" dirty="0">
                <a:solidFill>
                  <a:srgbClr val="005594"/>
                </a:solidFill>
              </a:rPr>
              <a:t> and various PCR </a:t>
            </a:r>
          </a:p>
          <a:p>
            <a:r>
              <a:rPr lang="en-US" sz="1250" dirty="0">
                <a:solidFill>
                  <a:srgbClr val="005594"/>
                </a:solidFill>
              </a:rPr>
              <a:t>approaches</a:t>
            </a:r>
          </a:p>
        </p:txBody>
      </p:sp>
      <p:sp>
        <p:nvSpPr>
          <p:cNvPr id="23" name="TextBox 22"/>
          <p:cNvSpPr txBox="1"/>
          <p:nvPr/>
        </p:nvSpPr>
        <p:spPr>
          <a:xfrm>
            <a:off x="4519896" y="5231658"/>
            <a:ext cx="2418815" cy="669414"/>
          </a:xfrm>
          <a:prstGeom prst="rect">
            <a:avLst/>
          </a:prstGeom>
          <a:noFill/>
        </p:spPr>
        <p:txBody>
          <a:bodyPr wrap="square" rtlCol="0">
            <a:spAutoFit/>
          </a:bodyPr>
          <a:lstStyle/>
          <a:p>
            <a:r>
              <a:rPr lang="en-US" sz="1250" dirty="0">
                <a:solidFill>
                  <a:srgbClr val="005594"/>
                </a:solidFill>
              </a:rPr>
              <a:t>Introduction of external quality</a:t>
            </a:r>
          </a:p>
          <a:p>
            <a:r>
              <a:rPr lang="en-US" sz="1250" dirty="0">
                <a:solidFill>
                  <a:srgbClr val="005594"/>
                </a:solidFill>
              </a:rPr>
              <a:t>assessment in NCDC referral </a:t>
            </a:r>
          </a:p>
          <a:p>
            <a:r>
              <a:rPr lang="en-US" sz="1250" dirty="0">
                <a:solidFill>
                  <a:srgbClr val="005594"/>
                </a:solidFill>
              </a:rPr>
              <a:t>laboratory (Lugar Center)</a:t>
            </a:r>
          </a:p>
        </p:txBody>
      </p:sp>
      <p:sp>
        <p:nvSpPr>
          <p:cNvPr id="24" name="TextBox 23"/>
          <p:cNvSpPr txBox="1"/>
          <p:nvPr/>
        </p:nvSpPr>
        <p:spPr>
          <a:xfrm>
            <a:off x="7863509" y="3687836"/>
            <a:ext cx="2343819" cy="861774"/>
          </a:xfrm>
          <a:prstGeom prst="rect">
            <a:avLst/>
          </a:prstGeom>
          <a:noFill/>
        </p:spPr>
        <p:txBody>
          <a:bodyPr wrap="square" rtlCol="0">
            <a:spAutoFit/>
          </a:bodyPr>
          <a:lstStyle/>
          <a:p>
            <a:r>
              <a:rPr lang="en-US" sz="1250" dirty="0">
                <a:solidFill>
                  <a:srgbClr val="005594"/>
                </a:solidFill>
              </a:rPr>
              <a:t>Infection control and prevention</a:t>
            </a:r>
          </a:p>
          <a:p>
            <a:r>
              <a:rPr lang="en-US" sz="1250" dirty="0">
                <a:solidFill>
                  <a:srgbClr val="005594"/>
                </a:solidFill>
              </a:rPr>
              <a:t>monitoring and evaluation in </a:t>
            </a:r>
          </a:p>
          <a:p>
            <a:r>
              <a:rPr lang="en-US" sz="1250" dirty="0">
                <a:solidFill>
                  <a:srgbClr val="005594"/>
                </a:solidFill>
              </a:rPr>
              <a:t>medical and non-medical</a:t>
            </a:r>
          </a:p>
          <a:p>
            <a:r>
              <a:rPr lang="en-US" sz="1250" dirty="0">
                <a:solidFill>
                  <a:srgbClr val="005594"/>
                </a:solidFill>
              </a:rPr>
              <a:t>facilities</a:t>
            </a:r>
          </a:p>
        </p:txBody>
      </p:sp>
      <p:sp>
        <p:nvSpPr>
          <p:cNvPr id="25" name="TextBox 24"/>
          <p:cNvSpPr txBox="1"/>
          <p:nvPr/>
        </p:nvSpPr>
        <p:spPr>
          <a:xfrm>
            <a:off x="7740660" y="4638785"/>
            <a:ext cx="2096956" cy="669414"/>
          </a:xfrm>
          <a:prstGeom prst="rect">
            <a:avLst/>
          </a:prstGeom>
          <a:noFill/>
        </p:spPr>
        <p:txBody>
          <a:bodyPr wrap="square" rtlCol="0">
            <a:spAutoFit/>
          </a:bodyPr>
          <a:lstStyle/>
          <a:p>
            <a:r>
              <a:rPr lang="en-US" sz="1250" dirty="0">
                <a:solidFill>
                  <a:srgbClr val="005594"/>
                </a:solidFill>
              </a:rPr>
              <a:t>Regular screening activities </a:t>
            </a:r>
          </a:p>
          <a:p>
            <a:r>
              <a:rPr lang="en-US" sz="1250" dirty="0">
                <a:solidFill>
                  <a:srgbClr val="005594"/>
                </a:solidFill>
              </a:rPr>
              <a:t>among PWID and their </a:t>
            </a:r>
          </a:p>
          <a:p>
            <a:r>
              <a:rPr lang="en-US" sz="1250" dirty="0">
                <a:solidFill>
                  <a:srgbClr val="005594"/>
                </a:solidFill>
              </a:rPr>
              <a:t>sexual partners</a:t>
            </a:r>
          </a:p>
        </p:txBody>
      </p:sp>
      <p:sp>
        <p:nvSpPr>
          <p:cNvPr id="26" name="TextBox 25"/>
          <p:cNvSpPr txBox="1"/>
          <p:nvPr/>
        </p:nvSpPr>
        <p:spPr>
          <a:xfrm>
            <a:off x="7768028" y="5353715"/>
            <a:ext cx="1784851" cy="669414"/>
          </a:xfrm>
          <a:prstGeom prst="rect">
            <a:avLst/>
          </a:prstGeom>
          <a:noFill/>
        </p:spPr>
        <p:txBody>
          <a:bodyPr wrap="square" rtlCol="0">
            <a:spAutoFit/>
          </a:bodyPr>
          <a:lstStyle/>
          <a:p>
            <a:r>
              <a:rPr lang="en-US" sz="1250" dirty="0">
                <a:solidFill>
                  <a:srgbClr val="005594"/>
                </a:solidFill>
              </a:rPr>
              <a:t>Improved quality control </a:t>
            </a:r>
          </a:p>
          <a:p>
            <a:r>
              <a:rPr lang="en-US" sz="1250" dirty="0">
                <a:solidFill>
                  <a:srgbClr val="005594"/>
                </a:solidFill>
              </a:rPr>
              <a:t>mechanisms for </a:t>
            </a:r>
          </a:p>
          <a:p>
            <a:r>
              <a:rPr lang="en-US" sz="1250" dirty="0">
                <a:solidFill>
                  <a:srgbClr val="005594"/>
                </a:solidFill>
              </a:rPr>
              <a:t>blood banks</a:t>
            </a:r>
          </a:p>
        </p:txBody>
      </p:sp>
      <p:sp>
        <p:nvSpPr>
          <p:cNvPr id="27" name="TextBox 26"/>
          <p:cNvSpPr txBox="1"/>
          <p:nvPr/>
        </p:nvSpPr>
        <p:spPr>
          <a:xfrm rot="4197141">
            <a:off x="2121944" y="2236938"/>
            <a:ext cx="2452030" cy="284693"/>
          </a:xfrm>
          <a:prstGeom prst="rect">
            <a:avLst/>
          </a:prstGeom>
          <a:noFill/>
        </p:spPr>
        <p:txBody>
          <a:bodyPr wrap="square" rtlCol="0">
            <a:spAutoFit/>
          </a:bodyPr>
          <a:lstStyle/>
          <a:p>
            <a:r>
              <a:rPr lang="en-US" sz="1250" dirty="0">
                <a:solidFill>
                  <a:srgbClr val="FF0000"/>
                </a:solidFill>
              </a:rPr>
              <a:t>Provide HCV Care and Treatment</a:t>
            </a:r>
          </a:p>
        </p:txBody>
      </p:sp>
      <p:sp>
        <p:nvSpPr>
          <p:cNvPr id="28" name="TextBox 27"/>
          <p:cNvSpPr txBox="1"/>
          <p:nvPr/>
        </p:nvSpPr>
        <p:spPr>
          <a:xfrm rot="4197141">
            <a:off x="5766006" y="2033640"/>
            <a:ext cx="2452030" cy="284693"/>
          </a:xfrm>
          <a:prstGeom prst="rect">
            <a:avLst/>
          </a:prstGeom>
          <a:noFill/>
        </p:spPr>
        <p:txBody>
          <a:bodyPr wrap="square" rtlCol="0">
            <a:spAutoFit/>
          </a:bodyPr>
          <a:lstStyle/>
          <a:p>
            <a:r>
              <a:rPr lang="en-US" sz="1250" dirty="0">
                <a:solidFill>
                  <a:srgbClr val="FFCC00"/>
                </a:solidFill>
              </a:rPr>
              <a:t>Identify Persons Infected with HCV</a:t>
            </a:r>
          </a:p>
        </p:txBody>
      </p:sp>
      <p:sp>
        <p:nvSpPr>
          <p:cNvPr id="29" name="TextBox 28"/>
          <p:cNvSpPr txBox="1"/>
          <p:nvPr/>
        </p:nvSpPr>
        <p:spPr>
          <a:xfrm rot="4197141">
            <a:off x="9547526" y="1866386"/>
            <a:ext cx="2640703" cy="861774"/>
          </a:xfrm>
          <a:prstGeom prst="rect">
            <a:avLst/>
          </a:prstGeom>
          <a:noFill/>
        </p:spPr>
        <p:txBody>
          <a:bodyPr wrap="square" rtlCol="0">
            <a:spAutoFit/>
          </a:bodyPr>
          <a:lstStyle/>
          <a:p>
            <a:endParaRPr lang="en-US" sz="1250" dirty="0">
              <a:solidFill>
                <a:srgbClr val="3698AE"/>
              </a:solidFill>
            </a:endParaRPr>
          </a:p>
          <a:p>
            <a:r>
              <a:rPr lang="en-US" sz="1250" dirty="0">
                <a:solidFill>
                  <a:srgbClr val="3698AE"/>
                </a:solidFill>
              </a:rPr>
              <a:t>Promote advocacy, awareness and</a:t>
            </a:r>
          </a:p>
          <a:p>
            <a:r>
              <a:rPr lang="en-US" sz="1250" dirty="0">
                <a:solidFill>
                  <a:srgbClr val="3698AE"/>
                </a:solidFill>
              </a:rPr>
              <a:t>education, and partnerships for HCV </a:t>
            </a:r>
            <a:r>
              <a:rPr lang="en-US" sz="1250" dirty="0" smtClean="0">
                <a:solidFill>
                  <a:srgbClr val="3698AE"/>
                </a:solidFill>
              </a:rPr>
              <a:t>associated resource </a:t>
            </a:r>
            <a:r>
              <a:rPr lang="en-US" sz="1250" dirty="0">
                <a:solidFill>
                  <a:srgbClr val="3698AE"/>
                </a:solidFill>
              </a:rPr>
              <a:t>mobilization</a:t>
            </a:r>
          </a:p>
        </p:txBody>
      </p:sp>
      <p:sp>
        <p:nvSpPr>
          <p:cNvPr id="30" name="TextBox 29"/>
          <p:cNvSpPr txBox="1"/>
          <p:nvPr/>
        </p:nvSpPr>
        <p:spPr>
          <a:xfrm rot="6575473">
            <a:off x="8786590" y="4880802"/>
            <a:ext cx="2452030" cy="284693"/>
          </a:xfrm>
          <a:prstGeom prst="rect">
            <a:avLst/>
          </a:prstGeom>
          <a:noFill/>
        </p:spPr>
        <p:txBody>
          <a:bodyPr wrap="square" rtlCol="0">
            <a:spAutoFit/>
          </a:bodyPr>
          <a:lstStyle/>
          <a:p>
            <a:r>
              <a:rPr lang="en-US" sz="1250" dirty="0">
                <a:solidFill>
                  <a:srgbClr val="00C3B0"/>
                </a:solidFill>
              </a:rPr>
              <a:t>Prevent HCV transmission</a:t>
            </a:r>
          </a:p>
        </p:txBody>
      </p:sp>
      <p:sp>
        <p:nvSpPr>
          <p:cNvPr id="31" name="TextBox 30"/>
          <p:cNvSpPr txBox="1"/>
          <p:nvPr/>
        </p:nvSpPr>
        <p:spPr>
          <a:xfrm rot="6575473">
            <a:off x="5849951" y="4720692"/>
            <a:ext cx="2768546" cy="284693"/>
          </a:xfrm>
          <a:prstGeom prst="rect">
            <a:avLst/>
          </a:prstGeom>
          <a:noFill/>
        </p:spPr>
        <p:txBody>
          <a:bodyPr wrap="square" rtlCol="0">
            <a:spAutoFit/>
          </a:bodyPr>
          <a:lstStyle/>
          <a:p>
            <a:r>
              <a:rPr lang="en-US" sz="1250" dirty="0">
                <a:solidFill>
                  <a:srgbClr val="FF9D15"/>
                </a:solidFill>
              </a:rPr>
              <a:t>Improve HCV </a:t>
            </a:r>
            <a:r>
              <a:rPr lang="en-US" sz="1250" dirty="0" smtClean="0">
                <a:solidFill>
                  <a:srgbClr val="FF9D15"/>
                </a:solidFill>
              </a:rPr>
              <a:t>Laboratory </a:t>
            </a:r>
            <a:r>
              <a:rPr lang="en-US" sz="1250" dirty="0">
                <a:solidFill>
                  <a:srgbClr val="FF9D15"/>
                </a:solidFill>
              </a:rPr>
              <a:t>Diagnostics</a:t>
            </a:r>
          </a:p>
        </p:txBody>
      </p:sp>
      <p:sp>
        <p:nvSpPr>
          <p:cNvPr id="32" name="TextBox 31"/>
          <p:cNvSpPr txBox="1"/>
          <p:nvPr/>
        </p:nvSpPr>
        <p:spPr>
          <a:xfrm rot="6575473">
            <a:off x="2333280" y="4954469"/>
            <a:ext cx="2452030" cy="284693"/>
          </a:xfrm>
          <a:prstGeom prst="rect">
            <a:avLst/>
          </a:prstGeom>
          <a:noFill/>
        </p:spPr>
        <p:txBody>
          <a:bodyPr wrap="square" rtlCol="0">
            <a:spAutoFit/>
          </a:bodyPr>
          <a:lstStyle/>
          <a:p>
            <a:r>
              <a:rPr lang="en-US" sz="1250" dirty="0">
                <a:solidFill>
                  <a:srgbClr val="0BC85C"/>
                </a:solidFill>
              </a:rPr>
              <a:t>Improve HCV Surveillance</a:t>
            </a:r>
          </a:p>
        </p:txBody>
      </p:sp>
    </p:spTree>
    <p:extLst>
      <p:ext uri="{BB962C8B-B14F-4D97-AF65-F5344CB8AC3E}">
        <p14:creationId xmlns:p14="http://schemas.microsoft.com/office/powerpoint/2010/main" val="221823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55" y="1160084"/>
            <a:ext cx="11366778" cy="4517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776" y="2587568"/>
            <a:ext cx="274320" cy="274320"/>
          </a:xfrm>
          <a:prstGeom prst="rect">
            <a:avLst/>
          </a:prstGeom>
        </p:spPr>
      </p:pic>
      <p:sp>
        <p:nvSpPr>
          <p:cNvPr id="5" name="Title 1"/>
          <p:cNvSpPr>
            <a:spLocks noGrp="1"/>
          </p:cNvSpPr>
          <p:nvPr>
            <p:ph type="title"/>
          </p:nvPr>
        </p:nvSpPr>
        <p:spPr>
          <a:xfrm>
            <a:off x="0" y="0"/>
            <a:ext cx="12192000" cy="678094"/>
          </a:xfrm>
        </p:spPr>
        <p:txBody>
          <a:bodyPr>
            <a:normAutofit/>
          </a:bodyPr>
          <a:lstStyle/>
          <a:p>
            <a:pPr algn="ctr"/>
            <a:r>
              <a:rPr lang="en-US" sz="3500" dirty="0">
                <a:solidFill>
                  <a:srgbClr val="003564"/>
                </a:solidFill>
                <a:latin typeface="+mn-lt"/>
              </a:rPr>
              <a:t>Road Towards HCV Elimination</a:t>
            </a:r>
          </a:p>
        </p:txBody>
      </p:sp>
      <p:sp>
        <p:nvSpPr>
          <p:cNvPr id="6" name="TextBox 5"/>
          <p:cNvSpPr txBox="1"/>
          <p:nvPr/>
        </p:nvSpPr>
        <p:spPr>
          <a:xfrm>
            <a:off x="1661339" y="1108318"/>
            <a:ext cx="2730129" cy="284693"/>
          </a:xfrm>
          <a:prstGeom prst="rect">
            <a:avLst/>
          </a:prstGeom>
          <a:noFill/>
        </p:spPr>
        <p:txBody>
          <a:bodyPr wrap="square" rtlCol="0">
            <a:spAutoFit/>
          </a:bodyPr>
          <a:lstStyle/>
          <a:p>
            <a:r>
              <a:rPr lang="en-US" sz="1250" dirty="0">
                <a:solidFill>
                  <a:srgbClr val="005594"/>
                </a:solidFill>
              </a:rPr>
              <a:t>Patient inclusion criteria removed</a:t>
            </a:r>
          </a:p>
        </p:txBody>
      </p:sp>
      <p:sp>
        <p:nvSpPr>
          <p:cNvPr id="11" name="TextBox 10"/>
          <p:cNvSpPr txBox="1"/>
          <p:nvPr/>
        </p:nvSpPr>
        <p:spPr>
          <a:xfrm>
            <a:off x="2156847" y="1548365"/>
            <a:ext cx="2545092" cy="477054"/>
          </a:xfrm>
          <a:prstGeom prst="rect">
            <a:avLst/>
          </a:prstGeom>
          <a:noFill/>
        </p:spPr>
        <p:txBody>
          <a:bodyPr wrap="square" rtlCol="0">
            <a:spAutoFit/>
          </a:bodyPr>
          <a:lstStyle/>
          <a:p>
            <a:r>
              <a:rPr lang="en-US" sz="1250" dirty="0">
                <a:solidFill>
                  <a:srgbClr val="005594"/>
                </a:solidFill>
              </a:rPr>
              <a:t>Long-term Elimination </a:t>
            </a:r>
            <a:endParaRPr lang="en-US" sz="1250" dirty="0" smtClean="0">
              <a:solidFill>
                <a:srgbClr val="005594"/>
              </a:solidFill>
            </a:endParaRPr>
          </a:p>
          <a:p>
            <a:r>
              <a:rPr lang="en-US" sz="1250" dirty="0" smtClean="0">
                <a:solidFill>
                  <a:srgbClr val="005594"/>
                </a:solidFill>
              </a:rPr>
              <a:t>Strategy 2016-2020 approved</a:t>
            </a:r>
            <a:endParaRPr lang="en-US" sz="1250" dirty="0">
              <a:solidFill>
                <a:srgbClr val="005594"/>
              </a:solidFill>
            </a:endParaRPr>
          </a:p>
        </p:txBody>
      </p:sp>
      <p:sp>
        <p:nvSpPr>
          <p:cNvPr id="12" name="TextBox 11"/>
          <p:cNvSpPr txBox="1"/>
          <p:nvPr/>
        </p:nvSpPr>
        <p:spPr>
          <a:xfrm>
            <a:off x="2554812" y="2267021"/>
            <a:ext cx="2426626" cy="477054"/>
          </a:xfrm>
          <a:prstGeom prst="rect">
            <a:avLst/>
          </a:prstGeom>
          <a:noFill/>
        </p:spPr>
        <p:txBody>
          <a:bodyPr wrap="square" rtlCol="0">
            <a:spAutoFit/>
          </a:bodyPr>
          <a:lstStyle/>
          <a:p>
            <a:r>
              <a:rPr lang="en-US" sz="1250" dirty="0">
                <a:solidFill>
                  <a:srgbClr val="005594"/>
                </a:solidFill>
              </a:rPr>
              <a:t>LDV/SOF based regimens </a:t>
            </a:r>
            <a:endParaRPr lang="en-US" sz="1250" dirty="0" smtClean="0">
              <a:solidFill>
                <a:srgbClr val="005594"/>
              </a:solidFill>
            </a:endParaRPr>
          </a:p>
          <a:p>
            <a:r>
              <a:rPr lang="en-US" sz="1250" dirty="0" smtClean="0">
                <a:solidFill>
                  <a:srgbClr val="005594"/>
                </a:solidFill>
              </a:rPr>
              <a:t>introduced </a:t>
            </a:r>
            <a:r>
              <a:rPr lang="en-US" sz="1250" dirty="0">
                <a:solidFill>
                  <a:srgbClr val="005594"/>
                </a:solidFill>
              </a:rPr>
              <a:t>to the program</a:t>
            </a:r>
          </a:p>
        </p:txBody>
      </p:sp>
      <p:sp>
        <p:nvSpPr>
          <p:cNvPr id="13" name="TextBox 12"/>
          <p:cNvSpPr txBox="1"/>
          <p:nvPr/>
        </p:nvSpPr>
        <p:spPr>
          <a:xfrm>
            <a:off x="2261811" y="4058333"/>
            <a:ext cx="1887177" cy="284693"/>
          </a:xfrm>
          <a:prstGeom prst="rect">
            <a:avLst/>
          </a:prstGeom>
          <a:noFill/>
        </p:spPr>
        <p:txBody>
          <a:bodyPr wrap="square" rtlCol="0">
            <a:spAutoFit/>
          </a:bodyPr>
          <a:lstStyle/>
          <a:p>
            <a:r>
              <a:rPr lang="en-US" sz="1250" dirty="0">
                <a:solidFill>
                  <a:srgbClr val="005594"/>
                </a:solidFill>
              </a:rPr>
              <a:t>World Hepatitis Summit</a:t>
            </a:r>
          </a:p>
        </p:txBody>
      </p:sp>
      <p:sp>
        <p:nvSpPr>
          <p:cNvPr id="14" name="TextBox 13"/>
          <p:cNvSpPr txBox="1"/>
          <p:nvPr/>
        </p:nvSpPr>
        <p:spPr>
          <a:xfrm>
            <a:off x="489683" y="4614126"/>
            <a:ext cx="4178136" cy="477054"/>
          </a:xfrm>
          <a:prstGeom prst="rect">
            <a:avLst/>
          </a:prstGeom>
          <a:noFill/>
        </p:spPr>
        <p:txBody>
          <a:bodyPr wrap="square" rtlCol="0">
            <a:spAutoFit/>
          </a:bodyPr>
          <a:lstStyle/>
          <a:p>
            <a:r>
              <a:rPr lang="en-US" sz="1250" dirty="0">
                <a:solidFill>
                  <a:srgbClr val="005594"/>
                </a:solidFill>
              </a:rPr>
              <a:t>Memorandum of Understanding between Georgian Government and Gilead Sciences</a:t>
            </a:r>
          </a:p>
        </p:txBody>
      </p:sp>
      <p:sp>
        <p:nvSpPr>
          <p:cNvPr id="15" name="TextBox 14"/>
          <p:cNvSpPr txBox="1"/>
          <p:nvPr/>
        </p:nvSpPr>
        <p:spPr>
          <a:xfrm>
            <a:off x="822932" y="5270992"/>
            <a:ext cx="3597111" cy="284693"/>
          </a:xfrm>
          <a:prstGeom prst="rect">
            <a:avLst/>
          </a:prstGeom>
          <a:noFill/>
        </p:spPr>
        <p:txBody>
          <a:bodyPr wrap="square" rtlCol="0">
            <a:spAutoFit/>
          </a:bodyPr>
          <a:lstStyle/>
          <a:p>
            <a:r>
              <a:rPr lang="en-US" sz="1250" dirty="0">
                <a:solidFill>
                  <a:srgbClr val="005594"/>
                </a:solidFill>
              </a:rPr>
              <a:t>Initial phase of HCV </a:t>
            </a:r>
            <a:r>
              <a:rPr lang="en-US" sz="1250" dirty="0" smtClean="0">
                <a:solidFill>
                  <a:srgbClr val="005594"/>
                </a:solidFill>
              </a:rPr>
              <a:t>elimination action </a:t>
            </a:r>
            <a:r>
              <a:rPr lang="en-US" sz="1250" dirty="0">
                <a:solidFill>
                  <a:srgbClr val="005594"/>
                </a:solidFill>
              </a:rPr>
              <a:t>plan</a:t>
            </a:r>
          </a:p>
        </p:txBody>
      </p:sp>
      <p:sp>
        <p:nvSpPr>
          <p:cNvPr id="16" name="TextBox 15"/>
          <p:cNvSpPr txBox="1"/>
          <p:nvPr/>
        </p:nvSpPr>
        <p:spPr>
          <a:xfrm rot="4197141">
            <a:off x="8940936" y="1466447"/>
            <a:ext cx="828378" cy="284693"/>
          </a:xfrm>
          <a:prstGeom prst="rect">
            <a:avLst/>
          </a:prstGeom>
          <a:noFill/>
        </p:spPr>
        <p:txBody>
          <a:bodyPr wrap="square" rtlCol="0">
            <a:spAutoFit/>
          </a:bodyPr>
          <a:lstStyle/>
          <a:p>
            <a:r>
              <a:rPr lang="en-US" sz="1250" dirty="0" smtClean="0">
                <a:solidFill>
                  <a:srgbClr val="FF0000"/>
                </a:solidFill>
              </a:rPr>
              <a:t>2018</a:t>
            </a:r>
            <a:endParaRPr lang="en-US" sz="1250" dirty="0">
              <a:solidFill>
                <a:srgbClr val="FF0000"/>
              </a:solidFill>
            </a:endParaRPr>
          </a:p>
        </p:txBody>
      </p:sp>
      <p:sp>
        <p:nvSpPr>
          <p:cNvPr id="17" name="TextBox 16"/>
          <p:cNvSpPr txBox="1"/>
          <p:nvPr/>
        </p:nvSpPr>
        <p:spPr>
          <a:xfrm rot="6575473">
            <a:off x="8607593" y="5188279"/>
            <a:ext cx="635245" cy="284693"/>
          </a:xfrm>
          <a:prstGeom prst="rect">
            <a:avLst/>
          </a:prstGeom>
          <a:noFill/>
        </p:spPr>
        <p:txBody>
          <a:bodyPr wrap="square" rtlCol="0">
            <a:spAutoFit/>
          </a:bodyPr>
          <a:lstStyle/>
          <a:p>
            <a:r>
              <a:rPr lang="en-US" sz="1250" dirty="0" smtClean="0">
                <a:solidFill>
                  <a:srgbClr val="00C3B0"/>
                </a:solidFill>
              </a:rPr>
              <a:t>2017</a:t>
            </a:r>
            <a:endParaRPr lang="en-US" sz="1250" dirty="0">
              <a:solidFill>
                <a:srgbClr val="00C3B0"/>
              </a:solidFill>
            </a:endParaRPr>
          </a:p>
        </p:txBody>
      </p:sp>
      <p:sp>
        <p:nvSpPr>
          <p:cNvPr id="18" name="TextBox 17"/>
          <p:cNvSpPr txBox="1"/>
          <p:nvPr/>
        </p:nvSpPr>
        <p:spPr>
          <a:xfrm rot="6575473">
            <a:off x="4276114" y="5108730"/>
            <a:ext cx="579401" cy="284693"/>
          </a:xfrm>
          <a:prstGeom prst="rect">
            <a:avLst/>
          </a:prstGeom>
          <a:noFill/>
        </p:spPr>
        <p:txBody>
          <a:bodyPr wrap="square" rtlCol="0">
            <a:spAutoFit/>
          </a:bodyPr>
          <a:lstStyle/>
          <a:p>
            <a:r>
              <a:rPr lang="en-US" sz="1250" dirty="0" smtClean="0">
                <a:solidFill>
                  <a:srgbClr val="FF9D15"/>
                </a:solidFill>
              </a:rPr>
              <a:t>2015</a:t>
            </a:r>
            <a:endParaRPr lang="en-US" sz="1250" dirty="0">
              <a:solidFill>
                <a:srgbClr val="FF9D15"/>
              </a:solidFill>
            </a:endParaRPr>
          </a:p>
        </p:txBody>
      </p:sp>
      <p:sp>
        <p:nvSpPr>
          <p:cNvPr id="19" name="TextBox 18"/>
          <p:cNvSpPr txBox="1"/>
          <p:nvPr/>
        </p:nvSpPr>
        <p:spPr>
          <a:xfrm>
            <a:off x="5915025" y="1669055"/>
            <a:ext cx="3525826" cy="477054"/>
          </a:xfrm>
          <a:prstGeom prst="rect">
            <a:avLst/>
          </a:prstGeom>
          <a:noFill/>
        </p:spPr>
        <p:txBody>
          <a:bodyPr wrap="square" rtlCol="0">
            <a:spAutoFit/>
          </a:bodyPr>
          <a:lstStyle/>
          <a:p>
            <a:r>
              <a:rPr lang="en-US" sz="1250" dirty="0">
                <a:solidFill>
                  <a:srgbClr val="005594"/>
                </a:solidFill>
              </a:rPr>
              <a:t>Geographic and financial access to </a:t>
            </a:r>
            <a:endParaRPr lang="en-US" sz="1250" dirty="0" smtClean="0">
              <a:solidFill>
                <a:srgbClr val="005594"/>
              </a:solidFill>
            </a:endParaRPr>
          </a:p>
          <a:p>
            <a:r>
              <a:rPr lang="en-US" sz="1250" dirty="0" smtClean="0">
                <a:solidFill>
                  <a:srgbClr val="005594"/>
                </a:solidFill>
              </a:rPr>
              <a:t>diagnostic </a:t>
            </a:r>
            <a:r>
              <a:rPr lang="en-US" sz="1250" dirty="0">
                <a:solidFill>
                  <a:srgbClr val="005594"/>
                </a:solidFill>
              </a:rPr>
              <a:t>services - significantly increased</a:t>
            </a:r>
          </a:p>
        </p:txBody>
      </p:sp>
      <p:sp>
        <p:nvSpPr>
          <p:cNvPr id="20" name="TextBox 19"/>
          <p:cNvSpPr txBox="1"/>
          <p:nvPr/>
        </p:nvSpPr>
        <p:spPr>
          <a:xfrm>
            <a:off x="6818602" y="2593861"/>
            <a:ext cx="2692295" cy="284693"/>
          </a:xfrm>
          <a:prstGeom prst="rect">
            <a:avLst/>
          </a:prstGeom>
          <a:noFill/>
        </p:spPr>
        <p:txBody>
          <a:bodyPr wrap="square" rtlCol="0">
            <a:spAutoFit/>
          </a:bodyPr>
          <a:lstStyle/>
          <a:p>
            <a:r>
              <a:rPr lang="en-US" sz="1250" dirty="0">
                <a:solidFill>
                  <a:srgbClr val="FF0000"/>
                </a:solidFill>
              </a:rPr>
              <a:t>Decentralization of HCV </a:t>
            </a:r>
            <a:r>
              <a:rPr lang="en-US" sz="1250" dirty="0" smtClean="0">
                <a:solidFill>
                  <a:srgbClr val="FF0000"/>
                </a:solidFill>
              </a:rPr>
              <a:t>services</a:t>
            </a:r>
            <a:endParaRPr lang="en-US" sz="1250" dirty="0">
              <a:solidFill>
                <a:srgbClr val="FF0000"/>
              </a:solidFill>
            </a:endParaRPr>
          </a:p>
        </p:txBody>
      </p:sp>
      <p:sp>
        <p:nvSpPr>
          <p:cNvPr id="21" name="TextBox 20"/>
          <p:cNvSpPr txBox="1"/>
          <p:nvPr/>
        </p:nvSpPr>
        <p:spPr>
          <a:xfrm>
            <a:off x="6873560" y="3799395"/>
            <a:ext cx="2178800" cy="284693"/>
          </a:xfrm>
          <a:prstGeom prst="rect">
            <a:avLst/>
          </a:prstGeom>
          <a:noFill/>
        </p:spPr>
        <p:txBody>
          <a:bodyPr wrap="square" rtlCol="0">
            <a:spAutoFit/>
          </a:bodyPr>
          <a:lstStyle/>
          <a:p>
            <a:r>
              <a:rPr lang="en-US" sz="1250" dirty="0">
                <a:solidFill>
                  <a:srgbClr val="005594"/>
                </a:solidFill>
              </a:rPr>
              <a:t>2nd World Hepatitis </a:t>
            </a:r>
            <a:r>
              <a:rPr lang="en-US" sz="1250" dirty="0" smtClean="0">
                <a:solidFill>
                  <a:srgbClr val="005594"/>
                </a:solidFill>
              </a:rPr>
              <a:t>Summit</a:t>
            </a:r>
            <a:endParaRPr lang="en-US" sz="1250" dirty="0">
              <a:solidFill>
                <a:srgbClr val="005594"/>
              </a:solidFill>
            </a:endParaRPr>
          </a:p>
        </p:txBody>
      </p:sp>
      <p:sp>
        <p:nvSpPr>
          <p:cNvPr id="22" name="TextBox 21"/>
          <p:cNvSpPr txBox="1"/>
          <p:nvPr/>
        </p:nvSpPr>
        <p:spPr>
          <a:xfrm>
            <a:off x="5134958" y="4891157"/>
            <a:ext cx="3453426" cy="284693"/>
          </a:xfrm>
          <a:prstGeom prst="rect">
            <a:avLst/>
          </a:prstGeom>
          <a:noFill/>
        </p:spPr>
        <p:txBody>
          <a:bodyPr wrap="square" rtlCol="0">
            <a:spAutoFit/>
          </a:bodyPr>
          <a:lstStyle/>
          <a:p>
            <a:r>
              <a:rPr lang="en-US" sz="1250" dirty="0">
                <a:solidFill>
                  <a:srgbClr val="005594"/>
                </a:solidFill>
              </a:rPr>
              <a:t>HCV Screening Protocol approved by the Ministry</a:t>
            </a:r>
          </a:p>
        </p:txBody>
      </p:sp>
      <p:sp>
        <p:nvSpPr>
          <p:cNvPr id="23" name="TextBox 22"/>
          <p:cNvSpPr txBox="1"/>
          <p:nvPr/>
        </p:nvSpPr>
        <p:spPr>
          <a:xfrm>
            <a:off x="5492512" y="4316369"/>
            <a:ext cx="3597111" cy="284693"/>
          </a:xfrm>
          <a:prstGeom prst="rect">
            <a:avLst/>
          </a:prstGeom>
          <a:noFill/>
        </p:spPr>
        <p:txBody>
          <a:bodyPr wrap="square" rtlCol="0">
            <a:spAutoFit/>
          </a:bodyPr>
          <a:lstStyle/>
          <a:p>
            <a:r>
              <a:rPr lang="en-US" sz="1250" dirty="0">
                <a:solidFill>
                  <a:srgbClr val="005594"/>
                </a:solidFill>
              </a:rPr>
              <a:t>Enhancement of electronic information systems</a:t>
            </a:r>
          </a:p>
        </p:txBody>
      </p:sp>
      <p:sp>
        <p:nvSpPr>
          <p:cNvPr id="24" name="TextBox 23"/>
          <p:cNvSpPr txBox="1"/>
          <p:nvPr/>
        </p:nvSpPr>
        <p:spPr>
          <a:xfrm rot="4197141">
            <a:off x="4366256" y="1537735"/>
            <a:ext cx="980146" cy="284693"/>
          </a:xfrm>
          <a:prstGeom prst="rect">
            <a:avLst/>
          </a:prstGeom>
          <a:noFill/>
        </p:spPr>
        <p:txBody>
          <a:bodyPr wrap="square" rtlCol="0">
            <a:spAutoFit/>
          </a:bodyPr>
          <a:lstStyle/>
          <a:p>
            <a:r>
              <a:rPr lang="en-US" sz="1250" dirty="0" smtClean="0">
                <a:solidFill>
                  <a:srgbClr val="FFCC00"/>
                </a:solidFill>
              </a:rPr>
              <a:t>2016</a:t>
            </a:r>
            <a:endParaRPr lang="en-US" sz="1250" dirty="0">
              <a:solidFill>
                <a:srgbClr val="FFCC00"/>
              </a:solidFill>
            </a:endParaRPr>
          </a:p>
        </p:txBody>
      </p:sp>
      <p:sp>
        <p:nvSpPr>
          <p:cNvPr id="25" name="TextBox 24"/>
          <p:cNvSpPr txBox="1"/>
          <p:nvPr/>
        </p:nvSpPr>
        <p:spPr>
          <a:xfrm>
            <a:off x="3165846" y="2906675"/>
            <a:ext cx="2730129" cy="284693"/>
          </a:xfrm>
          <a:prstGeom prst="rect">
            <a:avLst/>
          </a:prstGeom>
          <a:noFill/>
        </p:spPr>
        <p:txBody>
          <a:bodyPr wrap="square" rtlCol="0">
            <a:spAutoFit/>
          </a:bodyPr>
          <a:lstStyle/>
          <a:p>
            <a:r>
              <a:rPr lang="en-US" sz="1250" dirty="0">
                <a:solidFill>
                  <a:srgbClr val="005594"/>
                </a:solidFill>
              </a:rPr>
              <a:t>TAG established</a:t>
            </a:r>
          </a:p>
        </p:txBody>
      </p:sp>
      <p:sp>
        <p:nvSpPr>
          <p:cNvPr id="26" name="TextBox 25"/>
          <p:cNvSpPr txBox="1"/>
          <p:nvPr/>
        </p:nvSpPr>
        <p:spPr>
          <a:xfrm>
            <a:off x="5317439" y="5361628"/>
            <a:ext cx="3031314" cy="284693"/>
          </a:xfrm>
          <a:prstGeom prst="rect">
            <a:avLst/>
          </a:prstGeom>
          <a:noFill/>
        </p:spPr>
        <p:txBody>
          <a:bodyPr wrap="square" rtlCol="0">
            <a:spAutoFit/>
          </a:bodyPr>
          <a:lstStyle/>
          <a:p>
            <a:r>
              <a:rPr lang="en-US" sz="1250" dirty="0">
                <a:solidFill>
                  <a:srgbClr val="005594"/>
                </a:solidFill>
              </a:rPr>
              <a:t>TAG </a:t>
            </a:r>
            <a:r>
              <a:rPr lang="en-US" sz="1250" dirty="0" smtClean="0">
                <a:solidFill>
                  <a:srgbClr val="005594"/>
                </a:solidFill>
              </a:rPr>
              <a:t>recommendation </a:t>
            </a:r>
            <a:r>
              <a:rPr lang="en-US" sz="1250" dirty="0">
                <a:solidFill>
                  <a:srgbClr val="005594"/>
                </a:solidFill>
              </a:rPr>
              <a:t>on </a:t>
            </a:r>
            <a:r>
              <a:rPr lang="en-US" sz="1250" dirty="0" smtClean="0">
                <a:solidFill>
                  <a:srgbClr val="005594"/>
                </a:solidFill>
              </a:rPr>
              <a:t>decentralization</a:t>
            </a:r>
            <a:endParaRPr lang="en-US" sz="1250" dirty="0">
              <a:solidFill>
                <a:srgbClr val="005594"/>
              </a:solidFill>
            </a:endParaRPr>
          </a:p>
        </p:txBody>
      </p:sp>
    </p:spTree>
    <p:extLst>
      <p:ext uri="{BB962C8B-B14F-4D97-AF65-F5344CB8AC3E}">
        <p14:creationId xmlns:p14="http://schemas.microsoft.com/office/powerpoint/2010/main" val="315208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7015693" y="1154081"/>
            <a:ext cx="3395132" cy="1634490"/>
          </a:xfrm>
          <a:prstGeom prst="flowChartAlternateProcess">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600"/>
              </a:spcBef>
            </a:pPr>
            <a:r>
              <a:rPr lang="en-US" sz="1600" dirty="0"/>
              <a:t>Since 2015, </a:t>
            </a:r>
            <a:r>
              <a:rPr lang="en-US" sz="1600" dirty="0" smtClean="0">
                <a:solidFill>
                  <a:schemeClr val="accent2">
                    <a:lumMod val="75000"/>
                  </a:schemeClr>
                </a:solidFill>
              </a:rPr>
              <a:t>~</a:t>
            </a:r>
            <a:r>
              <a:rPr lang="en-US" sz="1600" dirty="0">
                <a:solidFill>
                  <a:schemeClr val="accent2">
                    <a:lumMod val="75000"/>
                  </a:schemeClr>
                </a:solidFill>
              </a:rPr>
              <a:t>1,6 million</a:t>
            </a:r>
            <a:r>
              <a:rPr lang="en-US" sz="1600" dirty="0"/>
              <a:t> persons have been screened</a:t>
            </a:r>
          </a:p>
          <a:p>
            <a:pPr>
              <a:spcBef>
                <a:spcPts val="1200"/>
              </a:spcBef>
              <a:spcAft>
                <a:spcPts val="600"/>
              </a:spcAft>
            </a:pPr>
            <a:r>
              <a:rPr lang="en-US" sz="1600" dirty="0"/>
              <a:t>among which more than </a:t>
            </a:r>
            <a:r>
              <a:rPr lang="en-US" sz="1600" dirty="0" smtClean="0">
                <a:solidFill>
                  <a:schemeClr val="accent2">
                    <a:lumMod val="75000"/>
                  </a:schemeClr>
                </a:solidFill>
              </a:rPr>
              <a:t>1 million </a:t>
            </a:r>
            <a:r>
              <a:rPr lang="en-US" sz="1600" dirty="0"/>
              <a:t>were unique individuals with positivity rate </a:t>
            </a:r>
            <a:r>
              <a:rPr lang="en-US" sz="1600" dirty="0" smtClean="0">
                <a:solidFill>
                  <a:schemeClr val="accent1">
                    <a:lumMod val="75000"/>
                  </a:schemeClr>
                </a:solidFill>
              </a:rPr>
              <a:t>10.3%</a:t>
            </a:r>
            <a:endParaRPr lang="en-US" sz="1600" dirty="0">
              <a:solidFill>
                <a:schemeClr val="accent1">
                  <a:lumMod val="75000"/>
                </a:schemeClr>
              </a:solidFill>
            </a:endParaRPr>
          </a:p>
        </p:txBody>
      </p:sp>
      <p:graphicFrame>
        <p:nvGraphicFramePr>
          <p:cNvPr id="6" name="Chart 5"/>
          <p:cNvGraphicFramePr/>
          <p:nvPr>
            <p:extLst>
              <p:ext uri="{D42A27DB-BD31-4B8C-83A1-F6EECF244321}">
                <p14:modId xmlns:p14="http://schemas.microsoft.com/office/powerpoint/2010/main" val="2464292130"/>
              </p:ext>
            </p:extLst>
          </p:nvPr>
        </p:nvGraphicFramePr>
        <p:xfrm>
          <a:off x="942974" y="3486150"/>
          <a:ext cx="10115551" cy="310515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HCV Screening Among Different Target Groups</a:t>
            </a:r>
          </a:p>
        </p:txBody>
      </p:sp>
      <p:pic>
        <p:nvPicPr>
          <p:cNvPr id="10"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56884" y="728980"/>
            <a:ext cx="4591441" cy="2688824"/>
          </a:xfrm>
          <a:prstGeom prst="rect">
            <a:avLst/>
          </a:prstGeom>
          <a:ln>
            <a:noFill/>
          </a:ln>
          <a:effectLst>
            <a:softEdge rad="112500"/>
          </a:effectLst>
        </p:spPr>
      </p:pic>
      <p:sp>
        <p:nvSpPr>
          <p:cNvPr id="11" name="TextBox 10"/>
          <p:cNvSpPr txBox="1"/>
          <p:nvPr/>
        </p:nvSpPr>
        <p:spPr>
          <a:xfrm>
            <a:off x="3775030" y="935006"/>
            <a:ext cx="1616912" cy="63847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b="1" dirty="0" smtClean="0">
                <a:latin typeface="Arial" panose="020B0604020202020204" pitchFamily="34" charset="0"/>
              </a:rPr>
              <a:t>602 outpatient facilities providing screening</a:t>
            </a:r>
            <a:endParaRPr lang="ka-GE" sz="1050" b="1" dirty="0">
              <a:solidFill>
                <a:srgbClr val="E51B24"/>
              </a:solidFill>
            </a:endParaRPr>
          </a:p>
        </p:txBody>
      </p:sp>
    </p:spTree>
    <p:extLst>
      <p:ext uri="{BB962C8B-B14F-4D97-AF65-F5344CB8AC3E}">
        <p14:creationId xmlns:p14="http://schemas.microsoft.com/office/powerpoint/2010/main" val="41318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418"/>
            <a:ext cx="12192000" cy="493161"/>
          </a:xfrm>
        </p:spPr>
        <p:txBody>
          <a:bodyPr>
            <a:normAutofit fontScale="90000"/>
          </a:bodyPr>
          <a:lstStyle/>
          <a:p>
            <a:pPr algn="ctr"/>
            <a:r>
              <a:rPr lang="en-US" sz="3000" dirty="0" smtClean="0">
                <a:ln w="0"/>
                <a:solidFill>
                  <a:schemeClr val="accent2">
                    <a:lumMod val="75000"/>
                  </a:schemeClr>
                </a:solidFill>
                <a:latin typeface="+mn-lt"/>
              </a:rPr>
              <a:t>April 28, 2015 – February 28, 2018</a:t>
            </a:r>
            <a:endParaRPr lang="ka-GE" sz="3000" dirty="0">
              <a:ln w="0"/>
              <a:solidFill>
                <a:schemeClr val="accent2">
                  <a:lumMod val="75000"/>
                </a:schemeClr>
              </a:solidFill>
              <a:latin typeface="+mn-lt"/>
            </a:endParaRPr>
          </a:p>
        </p:txBody>
      </p:sp>
      <p:sp>
        <p:nvSpPr>
          <p:cNvPr id="8" name="TextBox 1"/>
          <p:cNvSpPr txBox="1"/>
          <p:nvPr/>
        </p:nvSpPr>
        <p:spPr>
          <a:xfrm>
            <a:off x="2469886" y="5704679"/>
            <a:ext cx="8365066" cy="236855"/>
          </a:xfrm>
          <a:prstGeom prst="rect">
            <a:avLst/>
          </a:prstGeom>
        </p:spPr>
        <p:txBody>
          <a:bodyPr wrap="square" rtlCol="0">
            <a:noAutofit/>
          </a:bodyPr>
          <a:lstStyle/>
          <a:p>
            <a:pPr algn="ctr"/>
            <a:r>
              <a:rPr lang="en-US" sz="1100" b="1" dirty="0"/>
              <a:t>* </a:t>
            </a:r>
            <a:r>
              <a:rPr lang="en-US" sz="1100" b="1" i="1" dirty="0"/>
              <a:t>Of 37,500 patients eligible for SVR assessment, 28,806 were </a:t>
            </a:r>
            <a:r>
              <a:rPr lang="en-US" sz="1100" b="1" i="1" dirty="0" smtClean="0"/>
              <a:t>tested, </a:t>
            </a:r>
            <a:r>
              <a:rPr lang="en-US" sz="1100" b="1" i="1" dirty="0" smtClean="0">
                <a:solidFill>
                  <a:srgbClr val="FF0000"/>
                </a:solidFill>
              </a:rPr>
              <a:t>28,283 </a:t>
            </a:r>
            <a:r>
              <a:rPr lang="en-US" sz="1100" b="1" i="1" dirty="0">
                <a:solidFill>
                  <a:srgbClr val="FF0000"/>
                </a:solidFill>
              </a:rPr>
              <a:t>(98.2%) achieved SVR</a:t>
            </a:r>
            <a:r>
              <a:rPr lang="en-US" sz="1100" b="1" i="1" dirty="0"/>
              <a:t>, 8,694 (23.2%) missing data</a:t>
            </a:r>
            <a:endParaRPr lang="ka-GE" sz="1100" dirty="0"/>
          </a:p>
        </p:txBody>
      </p:sp>
      <p:graphicFrame>
        <p:nvGraphicFramePr>
          <p:cNvPr id="13" name="Chart 12"/>
          <p:cNvGraphicFramePr/>
          <p:nvPr>
            <p:extLst>
              <p:ext uri="{D42A27DB-BD31-4B8C-83A1-F6EECF244321}">
                <p14:modId xmlns:p14="http://schemas.microsoft.com/office/powerpoint/2010/main" val="3022920025"/>
              </p:ext>
            </p:extLst>
          </p:nvPr>
        </p:nvGraphicFramePr>
        <p:xfrm>
          <a:off x="439312" y="1369971"/>
          <a:ext cx="11313376" cy="419314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Georgia Hepatitis C Elimination Program Care </a:t>
            </a:r>
            <a:r>
              <a:rPr lang="en-US" sz="3500" dirty="0" smtClean="0">
                <a:solidFill>
                  <a:srgbClr val="003564"/>
                </a:solidFill>
                <a:latin typeface="+mn-lt"/>
              </a:rPr>
              <a:t>Cascade</a:t>
            </a:r>
            <a:endParaRPr lang="en-US" sz="3500" dirty="0">
              <a:solidFill>
                <a:srgbClr val="003564"/>
              </a:solidFill>
              <a:latin typeface="+mn-lt"/>
            </a:endParaRPr>
          </a:p>
        </p:txBody>
      </p:sp>
    </p:spTree>
    <p:extLst>
      <p:ext uri="{BB962C8B-B14F-4D97-AF65-F5344CB8AC3E}">
        <p14:creationId xmlns:p14="http://schemas.microsoft.com/office/powerpoint/2010/main" val="263952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032" y="820508"/>
            <a:ext cx="9679716" cy="5166663"/>
          </a:xfrm>
          <a:prstGeom prst="rect">
            <a:avLst/>
          </a:prstGeom>
        </p:spPr>
      </p:pic>
      <p:sp>
        <p:nvSpPr>
          <p:cNvPr id="28" name="TextBox 27"/>
          <p:cNvSpPr txBox="1"/>
          <p:nvPr/>
        </p:nvSpPr>
        <p:spPr>
          <a:xfrm>
            <a:off x="1415007" y="5297016"/>
            <a:ext cx="1735668" cy="272415"/>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000" b="1" dirty="0">
                <a:cs typeface="Calibri" panose="020F0502020204030204" pitchFamily="34" charset="0"/>
              </a:rPr>
              <a:t>Enrolled in Treatment</a:t>
            </a:r>
          </a:p>
        </p:txBody>
      </p:sp>
      <p:sp>
        <p:nvSpPr>
          <p:cNvPr id="29" name="TextBox 28"/>
          <p:cNvSpPr txBox="1"/>
          <p:nvPr/>
        </p:nvSpPr>
        <p:spPr>
          <a:xfrm>
            <a:off x="1415007" y="5569431"/>
            <a:ext cx="1735668" cy="280928"/>
          </a:xfrm>
          <a:prstGeom prst="round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050" b="1" dirty="0" smtClean="0">
                <a:solidFill>
                  <a:srgbClr val="FF0000"/>
                </a:solidFill>
              </a:rPr>
              <a:t>Target Population</a:t>
            </a:r>
            <a:endParaRPr lang="ka-GE" sz="1050" b="1" dirty="0">
              <a:solidFill>
                <a:srgbClr val="FF0000"/>
              </a:solidFill>
            </a:endParaRPr>
          </a:p>
        </p:txBody>
      </p:sp>
      <p:sp>
        <p:nvSpPr>
          <p:cNvPr id="6"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Treatment Coverage per Region</a:t>
            </a:r>
          </a:p>
        </p:txBody>
      </p:sp>
      <p:sp>
        <p:nvSpPr>
          <p:cNvPr id="9" name="TextBox 8"/>
          <p:cNvSpPr txBox="1"/>
          <p:nvPr/>
        </p:nvSpPr>
        <p:spPr>
          <a:xfrm>
            <a:off x="7677150" y="1017205"/>
            <a:ext cx="3006939" cy="357545"/>
          </a:xfrm>
          <a:prstGeom prst="round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500" dirty="0">
                <a:solidFill>
                  <a:srgbClr val="003564"/>
                </a:solidFill>
              </a:rPr>
              <a:t>Overall coverage rate date </a:t>
            </a:r>
            <a:r>
              <a:rPr lang="en-US" sz="1500" dirty="0" smtClean="0">
                <a:solidFill>
                  <a:srgbClr val="003564"/>
                </a:solidFill>
              </a:rPr>
              <a:t>  ~ 30</a:t>
            </a:r>
            <a:r>
              <a:rPr lang="en-US" sz="1500" dirty="0">
                <a:solidFill>
                  <a:srgbClr val="003564"/>
                </a:solidFill>
              </a:rPr>
              <a:t>%</a:t>
            </a:r>
          </a:p>
        </p:txBody>
      </p:sp>
    </p:spTree>
    <p:extLst>
      <p:ext uri="{BB962C8B-B14F-4D97-AF65-F5344CB8AC3E}">
        <p14:creationId xmlns:p14="http://schemas.microsoft.com/office/powerpoint/2010/main" val="77796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2627878"/>
              </p:ext>
            </p:extLst>
          </p:nvPr>
        </p:nvGraphicFramePr>
        <p:xfrm>
          <a:off x="838200" y="1274233"/>
          <a:ext cx="10515600" cy="452596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400175" y="2552766"/>
            <a:ext cx="1466852" cy="1623417"/>
            <a:chOff x="1400175" y="2929533"/>
            <a:chExt cx="1466852" cy="1623417"/>
          </a:xfrm>
        </p:grpSpPr>
        <p:cxnSp>
          <p:nvCxnSpPr>
            <p:cNvPr id="4" name="Straight Arrow Connector 3"/>
            <p:cNvCxnSpPr/>
            <p:nvPr/>
          </p:nvCxnSpPr>
          <p:spPr>
            <a:xfrm>
              <a:off x="1724025" y="3362325"/>
              <a:ext cx="0" cy="1190625"/>
            </a:xfrm>
            <a:prstGeom prst="straightConnector1">
              <a:avLst/>
            </a:prstGeom>
            <a:ln>
              <a:tailEnd type="triangle" w="med" len="lg"/>
            </a:ln>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400175" y="2929533"/>
              <a:ext cx="1466852" cy="432792"/>
            </a:xfrm>
            <a:prstGeom prst="flowChartTerminator">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SOF introduced</a:t>
              </a:r>
              <a:endParaRPr lang="ka-GE" sz="1400" dirty="0"/>
            </a:p>
          </p:txBody>
        </p:sp>
      </p:grpSp>
      <p:grpSp>
        <p:nvGrpSpPr>
          <p:cNvPr id="9" name="Group 8"/>
          <p:cNvGrpSpPr/>
          <p:nvPr/>
        </p:nvGrpSpPr>
        <p:grpSpPr>
          <a:xfrm>
            <a:off x="3000377" y="2428941"/>
            <a:ext cx="1714497" cy="1613892"/>
            <a:chOff x="2867027" y="2786658"/>
            <a:chExt cx="1714497" cy="1613892"/>
          </a:xfrm>
        </p:grpSpPr>
        <p:cxnSp>
          <p:nvCxnSpPr>
            <p:cNvPr id="7" name="Straight Arrow Connector 6"/>
            <p:cNvCxnSpPr/>
            <p:nvPr/>
          </p:nvCxnSpPr>
          <p:spPr>
            <a:xfrm>
              <a:off x="3209925" y="3209925"/>
              <a:ext cx="0" cy="1190625"/>
            </a:xfrm>
            <a:prstGeom prst="straightConnector1">
              <a:avLst/>
            </a:prstGeom>
            <a:ln>
              <a:headEnd type="none"/>
              <a:tailEnd type="triangle" w="med" len="lg"/>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67027" y="2786658"/>
              <a:ext cx="1714497" cy="411153"/>
            </a:xfrm>
            <a:prstGeom prst="flowChartTerminator">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300" dirty="0" smtClean="0"/>
                <a:t>LDV/SOF introduced</a:t>
              </a:r>
              <a:endParaRPr lang="ka-GE" sz="1300" dirty="0"/>
            </a:p>
          </p:txBody>
        </p:sp>
      </p:grpSp>
      <p:cxnSp>
        <p:nvCxnSpPr>
          <p:cNvPr id="12" name="Straight Arrow Connector 11"/>
          <p:cNvCxnSpPr/>
          <p:nvPr/>
        </p:nvCxnSpPr>
        <p:spPr>
          <a:xfrm>
            <a:off x="6503745" y="1638686"/>
            <a:ext cx="0" cy="1808834"/>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p:cNvSpPr txBox="1"/>
          <p:nvPr/>
        </p:nvSpPr>
        <p:spPr>
          <a:xfrm rot="16200000">
            <a:off x="5815141" y="2244274"/>
            <a:ext cx="1744965" cy="369332"/>
          </a:xfrm>
          <a:prstGeom prst="rect">
            <a:avLst/>
          </a:prstGeom>
          <a:noFill/>
        </p:spPr>
        <p:txBody>
          <a:bodyPr wrap="none" rtlCol="0">
            <a:spAutoFit/>
          </a:bodyPr>
          <a:lstStyle/>
          <a:p>
            <a:r>
              <a:rPr lang="en-US" b="1" dirty="0" smtClean="0">
                <a:solidFill>
                  <a:srgbClr val="ED7D31"/>
                </a:solidFill>
              </a:rPr>
              <a:t>Decentralization</a:t>
            </a:r>
            <a:endParaRPr lang="en-GB" b="1" dirty="0">
              <a:solidFill>
                <a:srgbClr val="ED7D31"/>
              </a:solidFill>
            </a:endParaRPr>
          </a:p>
        </p:txBody>
      </p:sp>
      <p:sp>
        <p:nvSpPr>
          <p:cNvPr id="1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Enrollment in the HCV treatment program</a:t>
            </a:r>
          </a:p>
        </p:txBody>
      </p:sp>
    </p:spTree>
    <p:extLst>
      <p:ext uri="{BB962C8B-B14F-4D97-AF65-F5344CB8AC3E}">
        <p14:creationId xmlns:p14="http://schemas.microsoft.com/office/powerpoint/2010/main" val="15688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13">
                                            <p:txEl>
                                              <p:pRg st="0" end="0"/>
                                            </p:txEl>
                                          </p:spTgt>
                                        </p:tgtEl>
                                        <p:attrNameLst>
                                          <p:attrName>style.color</p:attrName>
                                        </p:attrNameLst>
                                      </p:cBhvr>
                                      <p:to>
                                        <a:schemeClr val="bg1"/>
                                      </p:to>
                                    </p:animClr>
                                    <p:animClr clrSpc="rgb" dir="cw">
                                      <p:cBhvr>
                                        <p:cTn id="11" dur="250" autoRev="1" fill="remove"/>
                                        <p:tgtEl>
                                          <p:spTgt spid="13">
                                            <p:txEl>
                                              <p:pRg st="0" end="0"/>
                                            </p:txEl>
                                          </p:spTgt>
                                        </p:tgtEl>
                                        <p:attrNameLst>
                                          <p:attrName>fillcolor</p:attrName>
                                        </p:attrNameLst>
                                      </p:cBhvr>
                                      <p:to>
                                        <a:schemeClr val="bg1"/>
                                      </p:to>
                                    </p:animClr>
                                    <p:set>
                                      <p:cBhvr>
                                        <p:cTn id="12" dur="250" autoRev="1" fill="remove"/>
                                        <p:tgtEl>
                                          <p:spTgt spid="13">
                                            <p:txEl>
                                              <p:pRg st="0" end="0"/>
                                            </p:txEl>
                                          </p:spTgt>
                                        </p:tgtEl>
                                        <p:attrNameLst>
                                          <p:attrName>fill.type</p:attrName>
                                        </p:attrNameLst>
                                      </p:cBhvr>
                                      <p:to>
                                        <p:strVal val="solid"/>
                                      </p:to>
                                    </p:set>
                                    <p:set>
                                      <p:cBhvr>
                                        <p:cTn id="13" dur="250" autoRev="1" fill="remove"/>
                                        <p:tgtEl>
                                          <p:spTgt spid="13">
                                            <p:txEl>
                                              <p:pRg st="0" end="0"/>
                                            </p:txEl>
                                          </p:spTgt>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1" nodeType="afterEffect">
                                  <p:stCondLst>
                                    <p:cond delay="0"/>
                                  </p:stCondLst>
                                  <p:childTnLst>
                                    <p:animClr clrSpc="rgb" dir="cw">
                                      <p:cBhvr override="childStyle">
                                        <p:cTn id="16" dur="250" autoRev="1" fill="remove"/>
                                        <p:tgtEl>
                                          <p:spTgt spid="13">
                                            <p:txEl>
                                              <p:pRg st="0" end="0"/>
                                            </p:txEl>
                                          </p:spTgt>
                                        </p:tgtEl>
                                        <p:attrNameLst>
                                          <p:attrName>style.color</p:attrName>
                                        </p:attrNameLst>
                                      </p:cBhvr>
                                      <p:to>
                                        <a:schemeClr val="bg1"/>
                                      </p:to>
                                    </p:animClr>
                                    <p:animClr clrSpc="rgb" dir="cw">
                                      <p:cBhvr>
                                        <p:cTn id="17" dur="250" autoRev="1" fill="remove"/>
                                        <p:tgtEl>
                                          <p:spTgt spid="13">
                                            <p:txEl>
                                              <p:pRg st="0" end="0"/>
                                            </p:txEl>
                                          </p:spTgt>
                                        </p:tgtEl>
                                        <p:attrNameLst>
                                          <p:attrName>fillcolor</p:attrName>
                                        </p:attrNameLst>
                                      </p:cBhvr>
                                      <p:to>
                                        <a:schemeClr val="bg1"/>
                                      </p:to>
                                    </p:animClr>
                                    <p:set>
                                      <p:cBhvr>
                                        <p:cTn id="18" dur="250" autoRev="1" fill="remove"/>
                                        <p:tgtEl>
                                          <p:spTgt spid="13">
                                            <p:txEl>
                                              <p:pRg st="0" end="0"/>
                                            </p:txEl>
                                          </p:spTgt>
                                        </p:tgtEl>
                                        <p:attrNameLst>
                                          <p:attrName>fill.type</p:attrName>
                                        </p:attrNameLst>
                                      </p:cBhvr>
                                      <p:to>
                                        <p:strVal val="solid"/>
                                      </p:to>
                                    </p:set>
                                    <p:set>
                                      <p:cBhvr>
                                        <p:cTn id="19" dur="250" autoRev="1" fill="remove"/>
                                        <p:tgtEl>
                                          <p:spTgt spid="13">
                                            <p:txEl>
                                              <p:pRg st="0" end="0"/>
                                            </p:txEl>
                                          </p:spTgt>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2" nodeType="afterEffect">
                                  <p:stCondLst>
                                    <p:cond delay="0"/>
                                  </p:stCondLst>
                                  <p:childTnLst>
                                    <p:animClr clrSpc="rgb" dir="cw">
                                      <p:cBhvr override="childStyle">
                                        <p:cTn id="22" dur="250" autoRev="1" fill="remove"/>
                                        <p:tgtEl>
                                          <p:spTgt spid="13">
                                            <p:txEl>
                                              <p:pRg st="0" end="0"/>
                                            </p:txEl>
                                          </p:spTgt>
                                        </p:tgtEl>
                                        <p:attrNameLst>
                                          <p:attrName>style.color</p:attrName>
                                        </p:attrNameLst>
                                      </p:cBhvr>
                                      <p:to>
                                        <a:schemeClr val="bg1"/>
                                      </p:to>
                                    </p:animClr>
                                    <p:animClr clrSpc="rgb" dir="cw">
                                      <p:cBhvr>
                                        <p:cTn id="23" dur="250" autoRev="1" fill="remove"/>
                                        <p:tgtEl>
                                          <p:spTgt spid="13">
                                            <p:txEl>
                                              <p:pRg st="0" end="0"/>
                                            </p:txEl>
                                          </p:spTgt>
                                        </p:tgtEl>
                                        <p:attrNameLst>
                                          <p:attrName>fillcolor</p:attrName>
                                        </p:attrNameLst>
                                      </p:cBhvr>
                                      <p:to>
                                        <a:schemeClr val="bg1"/>
                                      </p:to>
                                    </p:animClr>
                                    <p:set>
                                      <p:cBhvr>
                                        <p:cTn id="24" dur="250" autoRev="1" fill="remove"/>
                                        <p:tgtEl>
                                          <p:spTgt spid="13">
                                            <p:txEl>
                                              <p:pRg st="0" end="0"/>
                                            </p:txEl>
                                          </p:spTgt>
                                        </p:tgtEl>
                                        <p:attrNameLst>
                                          <p:attrName>fill.type</p:attrName>
                                        </p:attrNameLst>
                                      </p:cBhvr>
                                      <p:to>
                                        <p:strVal val="solid"/>
                                      </p:to>
                                    </p:set>
                                    <p:set>
                                      <p:cBhvr>
                                        <p:cTn id="25" dur="250" autoRev="1" fill="remove"/>
                                        <p:tgtEl>
                                          <p:spTgt spid="13">
                                            <p:txEl>
                                              <p:pRg st="0" end="0"/>
                                            </p:txEl>
                                          </p:spTgt>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nodeType="afterEffect">
                                  <p:stCondLst>
                                    <p:cond delay="0"/>
                                  </p:stCondLst>
                                  <p:childTnLst>
                                    <p:animClr clrSpc="rgb" dir="cw">
                                      <p:cBhvr override="childStyle">
                                        <p:cTn id="28" dur="250" autoRev="1" fill="remove"/>
                                        <p:tgtEl>
                                          <p:spTgt spid="13">
                                            <p:txEl>
                                              <p:pRg st="0" end="0"/>
                                            </p:txEl>
                                          </p:spTgt>
                                        </p:tgtEl>
                                        <p:attrNameLst>
                                          <p:attrName>style.color</p:attrName>
                                        </p:attrNameLst>
                                      </p:cBhvr>
                                      <p:to>
                                        <a:schemeClr val="bg1"/>
                                      </p:to>
                                    </p:animClr>
                                    <p:animClr clrSpc="rgb" dir="cw">
                                      <p:cBhvr>
                                        <p:cTn id="29" dur="250" autoRev="1" fill="remove"/>
                                        <p:tgtEl>
                                          <p:spTgt spid="13">
                                            <p:txEl>
                                              <p:pRg st="0" end="0"/>
                                            </p:txEl>
                                          </p:spTgt>
                                        </p:tgtEl>
                                        <p:attrNameLst>
                                          <p:attrName>fillcolor</p:attrName>
                                        </p:attrNameLst>
                                      </p:cBhvr>
                                      <p:to>
                                        <a:schemeClr val="bg1"/>
                                      </p:to>
                                    </p:animClr>
                                    <p:set>
                                      <p:cBhvr>
                                        <p:cTn id="30" dur="250" autoRev="1" fill="remove"/>
                                        <p:tgtEl>
                                          <p:spTgt spid="13">
                                            <p:txEl>
                                              <p:pRg st="0" end="0"/>
                                            </p:txEl>
                                          </p:spTgt>
                                        </p:tgtEl>
                                        <p:attrNameLst>
                                          <p:attrName>fill.type</p:attrName>
                                        </p:attrNameLst>
                                      </p:cBhvr>
                                      <p:to>
                                        <p:strVal val="solid"/>
                                      </p:to>
                                    </p:set>
                                    <p:set>
                                      <p:cBhvr>
                                        <p:cTn id="31" dur="250" autoRev="1" fill="remove"/>
                                        <p:tgtEl>
                                          <p:spTgt spid="13">
                                            <p:txEl>
                                              <p:pRg st="0" end="0"/>
                                            </p:txEl>
                                          </p:spTgt>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3" nodeType="afterEffect">
                                  <p:stCondLst>
                                    <p:cond delay="0"/>
                                  </p:stCondLst>
                                  <p:childTnLst>
                                    <p:animClr clrSpc="rgb" dir="cw">
                                      <p:cBhvr override="childStyle">
                                        <p:cTn id="34" dur="250" autoRev="1" fill="remove"/>
                                        <p:tgtEl>
                                          <p:spTgt spid="13">
                                            <p:txEl>
                                              <p:pRg st="0" end="0"/>
                                            </p:txEl>
                                          </p:spTgt>
                                        </p:tgtEl>
                                        <p:attrNameLst>
                                          <p:attrName>style.color</p:attrName>
                                        </p:attrNameLst>
                                      </p:cBhvr>
                                      <p:to>
                                        <a:schemeClr val="bg1"/>
                                      </p:to>
                                    </p:animClr>
                                    <p:animClr clrSpc="rgb" dir="cw">
                                      <p:cBhvr>
                                        <p:cTn id="35" dur="250" autoRev="1" fill="remove"/>
                                        <p:tgtEl>
                                          <p:spTgt spid="13">
                                            <p:txEl>
                                              <p:pRg st="0" end="0"/>
                                            </p:txEl>
                                          </p:spTgt>
                                        </p:tgtEl>
                                        <p:attrNameLst>
                                          <p:attrName>fillcolor</p:attrName>
                                        </p:attrNameLst>
                                      </p:cBhvr>
                                      <p:to>
                                        <a:schemeClr val="bg1"/>
                                      </p:to>
                                    </p:animClr>
                                    <p:set>
                                      <p:cBhvr>
                                        <p:cTn id="36" dur="250" autoRev="1" fill="remove"/>
                                        <p:tgtEl>
                                          <p:spTgt spid="13">
                                            <p:txEl>
                                              <p:pRg st="0" end="0"/>
                                            </p:txEl>
                                          </p:spTgt>
                                        </p:tgtEl>
                                        <p:attrNameLst>
                                          <p:attrName>fill.type</p:attrName>
                                        </p:attrNameLst>
                                      </p:cBhvr>
                                      <p:to>
                                        <p:strVal val="solid"/>
                                      </p:to>
                                    </p:set>
                                    <p:set>
                                      <p:cBhvr>
                                        <p:cTn id="37" dur="250" autoRev="1" fill="remove"/>
                                        <p:tgtEl>
                                          <p:spTgt spid="13">
                                            <p:txEl>
                                              <p:pRg st="0" end="0"/>
                                            </p:txEl>
                                          </p:spTgt>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4" nodeType="afterEffect">
                                  <p:stCondLst>
                                    <p:cond delay="0"/>
                                  </p:stCondLst>
                                  <p:childTnLst>
                                    <p:animClr clrSpc="rgb" dir="cw">
                                      <p:cBhvr override="childStyle">
                                        <p:cTn id="40" dur="250" autoRev="1" fill="remove"/>
                                        <p:tgtEl>
                                          <p:spTgt spid="13">
                                            <p:txEl>
                                              <p:pRg st="0" end="0"/>
                                            </p:txEl>
                                          </p:spTgt>
                                        </p:tgtEl>
                                        <p:attrNameLst>
                                          <p:attrName>style.color</p:attrName>
                                        </p:attrNameLst>
                                      </p:cBhvr>
                                      <p:to>
                                        <a:schemeClr val="bg1"/>
                                      </p:to>
                                    </p:animClr>
                                    <p:animClr clrSpc="rgb" dir="cw">
                                      <p:cBhvr>
                                        <p:cTn id="41" dur="250" autoRev="1" fill="remove"/>
                                        <p:tgtEl>
                                          <p:spTgt spid="13">
                                            <p:txEl>
                                              <p:pRg st="0" end="0"/>
                                            </p:txEl>
                                          </p:spTgt>
                                        </p:tgtEl>
                                        <p:attrNameLst>
                                          <p:attrName>fillcolor</p:attrName>
                                        </p:attrNameLst>
                                      </p:cBhvr>
                                      <p:to>
                                        <a:schemeClr val="bg1"/>
                                      </p:to>
                                    </p:animClr>
                                    <p:set>
                                      <p:cBhvr>
                                        <p:cTn id="42" dur="250" autoRev="1" fill="remove"/>
                                        <p:tgtEl>
                                          <p:spTgt spid="13">
                                            <p:txEl>
                                              <p:pRg st="0" end="0"/>
                                            </p:txEl>
                                          </p:spTgt>
                                        </p:tgtEl>
                                        <p:attrNameLst>
                                          <p:attrName>fill.type</p:attrName>
                                        </p:attrNameLst>
                                      </p:cBhvr>
                                      <p:to>
                                        <p:strVal val="solid"/>
                                      </p:to>
                                    </p:set>
                                    <p:set>
                                      <p:cBhvr>
                                        <p:cTn id="43" dur="250" autoRev="1" fill="remove"/>
                                        <p:tgtEl>
                                          <p:spTgt spid="13">
                                            <p:txEl>
                                              <p:pRg st="0" end="0"/>
                                            </p:txEl>
                                          </p:spTgt>
                                        </p:tgtEl>
                                        <p:attrNameLst>
                                          <p:attrName>fill.on</p:attrName>
                                        </p:attrNameLst>
                                      </p:cBhvr>
                                      <p:to>
                                        <p:strVal val="true"/>
                                      </p:to>
                                    </p:set>
                                  </p:childTnLst>
                                </p:cTn>
                              </p:par>
                            </p:childTnLst>
                          </p:cTn>
                        </p:par>
                        <p:par>
                          <p:cTn id="44" fill="hold">
                            <p:stCondLst>
                              <p:cond delay="3500"/>
                            </p:stCondLst>
                            <p:childTnLst>
                              <p:par>
                                <p:cTn id="45" presetID="27" presetClass="emph" presetSubtype="0" fill="remove" grpId="5" nodeType="afterEffect">
                                  <p:stCondLst>
                                    <p:cond delay="0"/>
                                  </p:stCondLst>
                                  <p:childTnLst>
                                    <p:animClr clrSpc="rgb" dir="cw">
                                      <p:cBhvr override="childStyle">
                                        <p:cTn id="46" dur="250" autoRev="1" fill="remove"/>
                                        <p:tgtEl>
                                          <p:spTgt spid="13">
                                            <p:txEl>
                                              <p:pRg st="0" end="0"/>
                                            </p:txEl>
                                          </p:spTgt>
                                        </p:tgtEl>
                                        <p:attrNameLst>
                                          <p:attrName>style.color</p:attrName>
                                        </p:attrNameLst>
                                      </p:cBhvr>
                                      <p:to>
                                        <a:schemeClr val="bg1"/>
                                      </p:to>
                                    </p:animClr>
                                    <p:animClr clrSpc="rgb" dir="cw">
                                      <p:cBhvr>
                                        <p:cTn id="47" dur="250" autoRev="1" fill="remove"/>
                                        <p:tgtEl>
                                          <p:spTgt spid="13">
                                            <p:txEl>
                                              <p:pRg st="0" end="0"/>
                                            </p:txEl>
                                          </p:spTgt>
                                        </p:tgtEl>
                                        <p:attrNameLst>
                                          <p:attrName>fillcolor</p:attrName>
                                        </p:attrNameLst>
                                      </p:cBhvr>
                                      <p:to>
                                        <a:schemeClr val="bg1"/>
                                      </p:to>
                                    </p:animClr>
                                    <p:set>
                                      <p:cBhvr>
                                        <p:cTn id="48" dur="250" autoRev="1" fill="remove"/>
                                        <p:tgtEl>
                                          <p:spTgt spid="13">
                                            <p:txEl>
                                              <p:pRg st="0" end="0"/>
                                            </p:txEl>
                                          </p:spTgt>
                                        </p:tgtEl>
                                        <p:attrNameLst>
                                          <p:attrName>fill.type</p:attrName>
                                        </p:attrNameLst>
                                      </p:cBhvr>
                                      <p:to>
                                        <p:strVal val="solid"/>
                                      </p:to>
                                    </p:set>
                                    <p:set>
                                      <p:cBhvr>
                                        <p:cTn id="49" dur="250" autoRev="1" fill="remove"/>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3" grpId="1" build="allAtOnce"/>
      <p:bldP spid="13" grpId="2" build="allAtOnce"/>
      <p:bldP spid="13" grpId="3" build="allAtOnce"/>
      <p:bldP spid="13" grpId="4" build="allAtOnce"/>
      <p:bldP spid="13" grpId="5"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1717</Words>
  <Application>Microsoft Office PowerPoint</Application>
  <PresentationFormat>Widescreen</PresentationFormat>
  <Paragraphs>216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Sylfaen</vt:lpstr>
      <vt:lpstr>Wingdings</vt:lpstr>
      <vt:lpstr>Office Theme</vt:lpstr>
      <vt:lpstr>Progress Towards Decentralization and Integration  of HCV Services in Primary Care, Hospitals and Harm Reduction Settings in Georgia </vt:lpstr>
      <vt:lpstr>Georgia</vt:lpstr>
      <vt:lpstr>Targets</vt:lpstr>
      <vt:lpstr>Progress Towards Strategic Objectives</vt:lpstr>
      <vt:lpstr>Road Towards HCV Elimination</vt:lpstr>
      <vt:lpstr>PowerPoint Presentation</vt:lpstr>
      <vt:lpstr>April 28, 2015 – February 28,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Findings</dc:title>
  <dc:creator>Alexander Asatiani</dc:creator>
  <cp:lastModifiedBy>Maia Nikoleishvili</cp:lastModifiedBy>
  <cp:revision>176</cp:revision>
  <dcterms:created xsi:type="dcterms:W3CDTF">2018-04-02T10:14:51Z</dcterms:created>
  <dcterms:modified xsi:type="dcterms:W3CDTF">2018-04-10T07:17:24Z</dcterms:modified>
</cp:coreProperties>
</file>